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2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714" r:id="rId5"/>
    <p:sldMasterId id="2147483761" r:id="rId6"/>
  </p:sldMasterIdLst>
  <p:notesMasterIdLst>
    <p:notesMasterId r:id="rId8"/>
  </p:notesMasterIdLst>
  <p:sldIdLst>
    <p:sldId id="1406" r:id="rId7"/>
  </p:sldIdLst>
  <p:sldSz cx="12192000" cy="6858000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69B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3681" autoAdjust="0"/>
  </p:normalViewPr>
  <p:slideViewPr>
    <p:cSldViewPr snapToGrid="0">
      <p:cViewPr varScale="1">
        <p:scale>
          <a:sx n="81" d="100"/>
          <a:sy n="81" d="100"/>
        </p:scale>
        <p:origin x="392" y="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492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5F90CA4B-E79D-4888-89EF-43A5DEEF698E}" type="datetimeFigureOut">
              <a:rPr lang="en-GB" smtClean="0"/>
              <a:t>06/11/2018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CAFB9AB-81EF-49A8-B09F-795BCE856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077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D83E98-A0FE-42B6-BB6D-AF868B045335}" type="slidenum">
              <a:rPr lang="en-GB" smtClean="0"/>
              <a:pPr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72069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2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2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719667" y="5232401"/>
            <a:ext cx="6623051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rIns="180000"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i="1">
                <a:solidFill>
                  <a:srgbClr val="000000"/>
                </a:solidFill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lang="sv-SE" altLang="en-US" sz="18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161693" y="360461"/>
            <a:ext cx="10756800" cy="579819"/>
          </a:xfrm>
        </p:spPr>
        <p:txBody>
          <a:bodyPr anchor="b"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08000" y="1295400"/>
            <a:ext cx="10756800" cy="2289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914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iq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Banner Cliq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1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8A0CBEDC-EDF9-41D1-8AF0-9A44D25D7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2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gital Door Lock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DD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8140"/>
            <a:ext cx="11290300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" name="Picture 9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5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227754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C07F5A85-5E63-4A07-BA07-EAC287F5C0FD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39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or Closer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Banner Door Clos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17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0B87-3ED2-4027-903D-9A3C8F173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00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peri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Banner Aper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9727"/>
            <a:ext cx="11288183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Product Stri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4" y="4702175"/>
            <a:ext cx="1109133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2"/>
            <a:ext cx="4140316" cy="271942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977E1124-2D05-4105-A505-7386C7746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57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iq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Banner Cliq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1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8E23CD62-41CC-418D-A425-62B566868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38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oor Closer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Banner Door Clos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17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63208-C269-4E3F-94E2-F9C970A90D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8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ASSA-ABLOY_PMS_C_bw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821" y="6519865"/>
            <a:ext cx="1153583" cy="11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0" descr="Yale AA Sign off-logo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7" y="6538915"/>
            <a:ext cx="1625600" cy="9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3"/>
          <p:cNvCxnSpPr>
            <a:cxnSpLocks noChangeShapeType="1"/>
          </p:cNvCxnSpPr>
          <p:nvPr userDrawn="1"/>
        </p:nvCxnSpPr>
        <p:spPr bwMode="auto">
          <a:xfrm>
            <a:off x="478370" y="1524000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14"/>
          <p:cNvCxnSpPr>
            <a:cxnSpLocks noChangeShapeType="1"/>
          </p:cNvCxnSpPr>
          <p:nvPr userDrawn="1"/>
        </p:nvCxnSpPr>
        <p:spPr bwMode="auto">
          <a:xfrm>
            <a:off x="478370" y="6313488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14" descr="Yale-logoCMYK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567" y="325439"/>
            <a:ext cx="1255184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6"/>
          <p:cNvSpPr>
            <a:spLocks noChangeArrowheads="1"/>
          </p:cNvSpPr>
          <p:nvPr userDrawn="1"/>
        </p:nvSpPr>
        <p:spPr bwMode="auto">
          <a:xfrm>
            <a:off x="3" y="0"/>
            <a:ext cx="12230100" cy="688340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000000"/>
              </a:gs>
            </a:gsLst>
            <a:lin ang="5400000"/>
          </a:gradFill>
          <a:ln w="9525">
            <a:solidFill>
              <a:srgbClr val="1D1D1D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FFFFFF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" name="Oval 8"/>
          <p:cNvSpPr/>
          <p:nvPr userDrawn="1"/>
        </p:nvSpPr>
        <p:spPr bwMode="auto">
          <a:xfrm>
            <a:off x="7704670" y="1827213"/>
            <a:ext cx="10782300" cy="8088312"/>
          </a:xfrm>
          <a:prstGeom prst="ellipse">
            <a:avLst/>
          </a:prstGeom>
          <a:solidFill>
            <a:srgbClr val="3232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 userDrawn="1"/>
        </p:nvSpPr>
        <p:spPr bwMode="auto">
          <a:xfrm>
            <a:off x="-4622799" y="-4743449"/>
            <a:ext cx="10784417" cy="8086725"/>
          </a:xfrm>
          <a:prstGeom prst="ellipse">
            <a:avLst/>
          </a:prstGeom>
          <a:solidFill>
            <a:srgbClr val="3232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1" name="Picture 14" descr="Straplin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621" y="774701"/>
            <a:ext cx="389678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Logo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67" y="317501"/>
            <a:ext cx="127211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0" descr="ASSA_white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887" y="6507165"/>
            <a:ext cx="1170516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1" descr="strap_white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7" y="6532564"/>
            <a:ext cx="1636184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10"/>
          <p:cNvSpPr>
            <a:spLocks noGrp="1"/>
          </p:cNvSpPr>
          <p:nvPr>
            <p:ph type="title"/>
          </p:nvPr>
        </p:nvSpPr>
        <p:spPr>
          <a:xfrm>
            <a:off x="624419" y="3736252"/>
            <a:ext cx="7129759" cy="1491243"/>
          </a:xfrm>
        </p:spPr>
        <p:txBody>
          <a:bodyPr>
            <a:normAutofit/>
          </a:bodyPr>
          <a:lstStyle>
            <a:lvl1pPr>
              <a:defRPr sz="3600" b="1" i="0">
                <a:solidFill>
                  <a:srgbClr val="FFCC00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6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1"/>
          <p:cNvCxnSpPr>
            <a:cxnSpLocks noChangeShapeType="1"/>
          </p:cNvCxnSpPr>
          <p:nvPr userDrawn="1"/>
        </p:nvCxnSpPr>
        <p:spPr bwMode="auto">
          <a:xfrm>
            <a:off x="478370" y="2655888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" name="Picture 13" descr="ASSA_blk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887" y="6508750"/>
            <a:ext cx="1170516" cy="12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strap_bl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7" y="6532564"/>
            <a:ext cx="1636184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14"/>
          <p:cNvCxnSpPr>
            <a:cxnSpLocks noChangeShapeType="1"/>
          </p:cNvCxnSpPr>
          <p:nvPr userDrawn="1"/>
        </p:nvCxnSpPr>
        <p:spPr bwMode="auto">
          <a:xfrm>
            <a:off x="478370" y="4073525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16" descr="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67" y="317501"/>
            <a:ext cx="127211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Strapline Black.png"/>
          <p:cNvPicPr>
            <a:picLocks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3" y="774701"/>
            <a:ext cx="3896784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004" y="2901991"/>
            <a:ext cx="9326033" cy="92675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dirty="0" smtClean="0"/>
              <a:t>Click to edit Master title style</a:t>
            </a:r>
            <a:endParaRPr lang="sv-SE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E1E1E"/>
                </a:solidFill>
              </a:defRPr>
            </a:lvl1pPr>
          </a:lstStyle>
          <a:p>
            <a:pPr>
              <a:defRPr/>
            </a:pPr>
            <a:fld id="{55799F6D-717E-415A-BACD-E21D19D24471}" type="slidenum">
              <a:rPr lang="sv-S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68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004" y="333635"/>
            <a:ext cx="9326033" cy="92675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dirty="0" smtClean="0"/>
              <a:t>Click to edit Master title style</a:t>
            </a:r>
            <a:endParaRPr lang="sv-SE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4"/>
          </p:nvPr>
        </p:nvSpPr>
        <p:spPr>
          <a:xfrm>
            <a:off x="624003" y="1789095"/>
            <a:ext cx="10940631" cy="4334983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1E1E1E"/>
                </a:solidFill>
              </a:defRPr>
            </a:lvl1pPr>
          </a:lstStyle>
          <a:p>
            <a:pPr>
              <a:defRPr/>
            </a:pPr>
            <a:fld id="{0F80E8B9-3AC5-422B-B9CE-364BCAB2301E}" type="slidenum">
              <a:rPr lang="sv-S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21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/>
          <p:cNvSpPr>
            <a:spLocks noGrp="1"/>
          </p:cNvSpPr>
          <p:nvPr>
            <p:ph sz="quarter" idx="11"/>
          </p:nvPr>
        </p:nvSpPr>
        <p:spPr>
          <a:xfrm>
            <a:off x="624421" y="1789150"/>
            <a:ext cx="5319868" cy="4341577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15"/>
          </p:nvPr>
        </p:nvSpPr>
        <p:spPr>
          <a:xfrm>
            <a:off x="6205177" y="1789149"/>
            <a:ext cx="5346308" cy="4335261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21" y="333635"/>
            <a:ext cx="9326033" cy="92675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dirty="0" smtClean="0"/>
              <a:t>Click to edit Master title style</a:t>
            </a:r>
            <a:endParaRPr lang="sv-S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1E1E1E"/>
                </a:solidFill>
              </a:defRPr>
            </a:lvl1pPr>
          </a:lstStyle>
          <a:p>
            <a:pPr>
              <a:defRPr/>
            </a:pPr>
            <a:fld id="{077309D0-4A07-4E5A-95D9-F65CB00C5AA6}" type="slidenum">
              <a:rPr lang="sv-S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9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i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08000" y="1269523"/>
            <a:ext cx="10756800" cy="39636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12EF2-C08F-4BB4-96D4-E0CC1F1D3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42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gital Door Lock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DD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8140"/>
            <a:ext cx="11290300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" name="Picture 9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5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227754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4244856-E0E4-4ACB-8977-1BBC61CFB233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363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232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6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19670" y="266702"/>
            <a:ext cx="11231033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9696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9A99580-9C60-4A54-A7B5-EEB7A579AB2A}" type="slidenum">
              <a:rPr lang="sv-SE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sv-SE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89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719667" y="523877"/>
            <a:ext cx="10752667" cy="503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0"/>
          </p:nvPr>
        </p:nvSpPr>
        <p:spPr>
          <a:xfrm>
            <a:off x="719670" y="266702"/>
            <a:ext cx="11231033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9696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AB9C8EE-A84E-4C3F-BB9C-5023635E43A3}" type="slidenum">
              <a:rPr lang="de-DE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740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ai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Smartai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6" name="Picture 11" descr="Squar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7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C3C4BE"/>
              </a:solidFill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89F47DD3-35D6-43CE-9C00-CBF7F2489BFB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96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 userDrawn="1"/>
        </p:nvCxnSpPr>
        <p:spPr bwMode="auto">
          <a:xfrm flipH="1" flipV="1">
            <a:off x="6125633" y="1157289"/>
            <a:ext cx="0" cy="48720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 userDrawn="1"/>
        </p:nvCxnSpPr>
        <p:spPr bwMode="auto">
          <a:xfrm>
            <a:off x="486837" y="3379788"/>
            <a:ext cx="112141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Rectangle 22"/>
          <p:cNvSpPr/>
          <p:nvPr userDrawn="1"/>
        </p:nvSpPr>
        <p:spPr bwMode="auto">
          <a:xfrm>
            <a:off x="482600" y="355602"/>
            <a:ext cx="11226800" cy="655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22266" y="422331"/>
            <a:ext cx="8529169" cy="502568"/>
          </a:xfrm>
          <a:prstGeom prst="rect">
            <a:avLst/>
          </a:prstGeom>
        </p:spPr>
        <p:txBody>
          <a:bodyPr/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7505696" y="523499"/>
            <a:ext cx="4059403" cy="28733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8"/>
          </p:nvPr>
        </p:nvSpPr>
        <p:spPr>
          <a:xfrm>
            <a:off x="621239" y="1473822"/>
            <a:ext cx="4967923" cy="1752459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13540" y="1185791"/>
            <a:ext cx="4975621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 baseline="0">
                <a:solidFill>
                  <a:srgbClr val="45637B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384032" y="1185791"/>
            <a:ext cx="4992555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>
                <a:solidFill>
                  <a:srgbClr val="70927A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621239" y="3750188"/>
            <a:ext cx="4967923" cy="2118535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13540" y="3462158"/>
            <a:ext cx="4975621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>
                <a:solidFill>
                  <a:srgbClr val="AA9C8F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384032" y="3462158"/>
            <a:ext cx="4992555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 baseline="0">
                <a:solidFill>
                  <a:srgbClr val="A8B8B5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9"/>
          </p:nvPr>
        </p:nvSpPr>
        <p:spPr>
          <a:xfrm>
            <a:off x="6384032" y="3750189"/>
            <a:ext cx="4967923" cy="2125669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20"/>
          </p:nvPr>
        </p:nvSpPr>
        <p:spPr>
          <a:xfrm>
            <a:off x="6384032" y="1473821"/>
            <a:ext cx="4967923" cy="1759592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265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peri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Banner Aper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9727"/>
            <a:ext cx="11288183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Product Stri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4" y="4702175"/>
            <a:ext cx="1109133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2"/>
            <a:ext cx="4140316" cy="271942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CA547339-A72C-45B9-853B-E4DF0F3C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045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martai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Smartai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6" name="Picture 11" descr="Squar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7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C3C4BE"/>
              </a:solidFill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89F47DD3-35D6-43CE-9C00-CBF7F2489BFB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377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liq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Banner Cliq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1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8A0CBEDC-EDF9-41D1-8AF0-9A44D25D7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187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gital Door Lock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DD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8140"/>
            <a:ext cx="11290300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" name="Picture 9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5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227754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C07F5A85-5E63-4A07-BA07-EAC287F5C0FD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990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oor Closer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Banner Door Clos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17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0B87-3ED2-4027-903D-9A3C8F173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85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Lain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508000" y="1278149"/>
            <a:ext cx="5080000" cy="474165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00" y="1269523"/>
            <a:ext cx="5486400" cy="475027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0AE6-3CE4-427A-8185-660FAD8FC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03261" y="187449"/>
            <a:ext cx="960107" cy="2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94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534870" y="98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 userDrawn="1"/>
        </p:nvSpPr>
        <p:spPr bwMode="auto">
          <a:xfrm>
            <a:off x="-3052233" y="5481639"/>
            <a:ext cx="265218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place slide content below this dotted line.</a:t>
            </a:r>
          </a:p>
        </p:txBody>
      </p:sp>
      <p:sp>
        <p:nvSpPr>
          <p:cNvPr id="11" name="Text Box 50"/>
          <p:cNvSpPr txBox="1">
            <a:spLocks noChangeArrowheads="1"/>
          </p:cNvSpPr>
          <p:nvPr userDrawn="1"/>
        </p:nvSpPr>
        <p:spPr bwMode="auto">
          <a:xfrm>
            <a:off x="-3052233" y="1862138"/>
            <a:ext cx="268604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All slide content should go below this dotted line.</a:t>
            </a: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use clip art.</a:t>
            </a:r>
          </a:p>
        </p:txBody>
      </p:sp>
      <p:sp>
        <p:nvSpPr>
          <p:cNvPr id="12" name="Line 40"/>
          <p:cNvSpPr>
            <a:spLocks noChangeShapeType="1"/>
          </p:cNvSpPr>
          <p:nvPr userDrawn="1"/>
        </p:nvSpPr>
        <p:spPr bwMode="auto">
          <a:xfrm flipH="1">
            <a:off x="-3047999" y="60960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15"/>
          <p:cNvSpPr txBox="1">
            <a:spLocks noChangeArrowheads="1"/>
          </p:cNvSpPr>
          <p:nvPr userDrawn="1"/>
        </p:nvSpPr>
        <p:spPr bwMode="auto">
          <a:xfrm>
            <a:off x="-3052233" y="4114801"/>
            <a:ext cx="26860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NOTE:</a:t>
            </a: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 Body, Bulleted, Table, and Graph text size may vary depending upon the amount of text on the slide, e.g., reduce font size if there is a large amount of text.</a:t>
            </a:r>
          </a:p>
        </p:txBody>
      </p:sp>
      <p:sp>
        <p:nvSpPr>
          <p:cNvPr id="14" name="Line 51"/>
          <p:cNvSpPr>
            <a:spLocks noChangeShapeType="1"/>
          </p:cNvSpPr>
          <p:nvPr userDrawn="1"/>
        </p:nvSpPr>
        <p:spPr bwMode="auto">
          <a:xfrm flipH="1">
            <a:off x="-3047999" y="16002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 userDrawn="1"/>
        </p:nvSpPr>
        <p:spPr bwMode="auto">
          <a:xfrm>
            <a:off x="-3052233" y="304801"/>
            <a:ext cx="2544233" cy="76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cs typeface="Arial" pitchFamily="34" charset="0"/>
              </a:rPr>
              <a:t>Slide Title Format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Two lines max.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Font: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Verdana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Size: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28 points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256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534870" y="98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 userDrawn="1"/>
        </p:nvSpPr>
        <p:spPr bwMode="auto">
          <a:xfrm>
            <a:off x="-3052233" y="5481639"/>
            <a:ext cx="265218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place slide content below this dotted line.</a:t>
            </a:r>
          </a:p>
        </p:txBody>
      </p:sp>
      <p:sp>
        <p:nvSpPr>
          <p:cNvPr id="11" name="Text Box 50"/>
          <p:cNvSpPr txBox="1">
            <a:spLocks noChangeArrowheads="1"/>
          </p:cNvSpPr>
          <p:nvPr userDrawn="1"/>
        </p:nvSpPr>
        <p:spPr bwMode="auto">
          <a:xfrm>
            <a:off x="-3052233" y="1862138"/>
            <a:ext cx="268604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All slide content should go below this dotted line.</a:t>
            </a: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use clip art.</a:t>
            </a:r>
          </a:p>
        </p:txBody>
      </p:sp>
      <p:sp>
        <p:nvSpPr>
          <p:cNvPr id="12" name="Line 40"/>
          <p:cNvSpPr>
            <a:spLocks noChangeShapeType="1"/>
          </p:cNvSpPr>
          <p:nvPr userDrawn="1"/>
        </p:nvSpPr>
        <p:spPr bwMode="auto">
          <a:xfrm flipH="1">
            <a:off x="-3047999" y="60960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15"/>
          <p:cNvSpPr txBox="1">
            <a:spLocks noChangeArrowheads="1"/>
          </p:cNvSpPr>
          <p:nvPr userDrawn="1"/>
        </p:nvSpPr>
        <p:spPr bwMode="auto">
          <a:xfrm>
            <a:off x="-3052233" y="4114801"/>
            <a:ext cx="26860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NOTE:</a:t>
            </a: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 Body, Bulleted, Table, and Graph text size may vary depending upon the amount of text on the slide, e.g., reduce font size if there is a large amount of text.</a:t>
            </a:r>
          </a:p>
        </p:txBody>
      </p:sp>
      <p:sp>
        <p:nvSpPr>
          <p:cNvPr id="14" name="Line 51"/>
          <p:cNvSpPr>
            <a:spLocks noChangeShapeType="1"/>
          </p:cNvSpPr>
          <p:nvPr userDrawn="1"/>
        </p:nvSpPr>
        <p:spPr bwMode="auto">
          <a:xfrm flipH="1">
            <a:off x="-3047999" y="16002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 userDrawn="1"/>
        </p:nvSpPr>
        <p:spPr bwMode="auto">
          <a:xfrm>
            <a:off x="-3052233" y="304801"/>
            <a:ext cx="2544233" cy="76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cs typeface="Arial" pitchFamily="34" charset="0"/>
              </a:rPr>
              <a:t>Slide Title Format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Two lines max.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Font: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Verdana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Size: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28 points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3562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534870" y="98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 userDrawn="1"/>
        </p:nvSpPr>
        <p:spPr bwMode="auto">
          <a:xfrm>
            <a:off x="-3052233" y="5481639"/>
            <a:ext cx="265218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place slide content below this dotted line.</a:t>
            </a:r>
          </a:p>
        </p:txBody>
      </p:sp>
      <p:sp>
        <p:nvSpPr>
          <p:cNvPr id="11" name="Text Box 50"/>
          <p:cNvSpPr txBox="1">
            <a:spLocks noChangeArrowheads="1"/>
          </p:cNvSpPr>
          <p:nvPr userDrawn="1"/>
        </p:nvSpPr>
        <p:spPr bwMode="auto">
          <a:xfrm>
            <a:off x="-3052233" y="1862138"/>
            <a:ext cx="268604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All slide content should go below this dotted line.</a:t>
            </a: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use clip art.</a:t>
            </a:r>
          </a:p>
        </p:txBody>
      </p:sp>
      <p:sp>
        <p:nvSpPr>
          <p:cNvPr id="12" name="Line 40"/>
          <p:cNvSpPr>
            <a:spLocks noChangeShapeType="1"/>
          </p:cNvSpPr>
          <p:nvPr userDrawn="1"/>
        </p:nvSpPr>
        <p:spPr bwMode="auto">
          <a:xfrm flipH="1">
            <a:off x="-3047999" y="60960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15"/>
          <p:cNvSpPr txBox="1">
            <a:spLocks noChangeArrowheads="1"/>
          </p:cNvSpPr>
          <p:nvPr userDrawn="1"/>
        </p:nvSpPr>
        <p:spPr bwMode="auto">
          <a:xfrm>
            <a:off x="-3052233" y="4114801"/>
            <a:ext cx="26860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NOTE:</a:t>
            </a: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 Body, Bulleted, Table, and Graph text size may vary depending upon the amount of text on the slide, e.g., reduce font size if there is a large amount of text.</a:t>
            </a:r>
          </a:p>
        </p:txBody>
      </p:sp>
      <p:sp>
        <p:nvSpPr>
          <p:cNvPr id="14" name="Line 51"/>
          <p:cNvSpPr>
            <a:spLocks noChangeShapeType="1"/>
          </p:cNvSpPr>
          <p:nvPr userDrawn="1"/>
        </p:nvSpPr>
        <p:spPr bwMode="auto">
          <a:xfrm flipH="1">
            <a:off x="-3047999" y="16002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 userDrawn="1"/>
        </p:nvSpPr>
        <p:spPr bwMode="auto">
          <a:xfrm>
            <a:off x="-3052233" y="304801"/>
            <a:ext cx="2544233" cy="76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cs typeface="Arial" pitchFamily="34" charset="0"/>
              </a:rPr>
              <a:t>Slide Title Format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Two lines max.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Font: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Verdana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Size: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28 points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263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381001" y="498454"/>
            <a:ext cx="1133475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3"/>
            <a:ext cx="10972800" cy="428627"/>
          </a:xfrm>
        </p:spPr>
        <p:txBody>
          <a:bodyPr/>
          <a:lstStyle>
            <a:lvl1pPr algn="ctr">
              <a:defRPr sz="1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47F2F-30D0-4D53-8BBE-B3DF0D8C0B42}" type="datetimeFigureOut">
              <a:rPr lang="en-US"/>
              <a:pPr>
                <a:defRPr/>
              </a:pPr>
              <a:t>11/6/2018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F754-8EFB-4583-8CC3-9A195EEB2C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253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719667" y="5232401"/>
            <a:ext cx="6623051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rIns="180000"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i="1">
                <a:solidFill>
                  <a:srgbClr val="000000"/>
                </a:solidFill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lang="sv-SE" altLang="en-US" sz="18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161693" y="360461"/>
            <a:ext cx="10756800" cy="579819"/>
          </a:xfrm>
        </p:spPr>
        <p:txBody>
          <a:bodyPr anchor="b"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08000" y="1295400"/>
            <a:ext cx="10756800" cy="2289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6010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i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08000" y="1269523"/>
            <a:ext cx="10756800" cy="39636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12EF2-C08F-4BB4-96D4-E0CC1F1D3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6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Lain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508000" y="1278149"/>
            <a:ext cx="5080000" cy="474165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00" y="1269523"/>
            <a:ext cx="5486400" cy="475027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0AE6-3CE4-427A-8185-660FAD8FC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03261" y="187449"/>
            <a:ext cx="960107" cy="2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46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1315050" y="1981200"/>
            <a:ext cx="9561901" cy="35814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9" name="Rubrik 1"/>
          <p:cNvSpPr>
            <a:spLocks noGrp="1"/>
          </p:cNvSpPr>
          <p:nvPr>
            <p:ph type="title"/>
          </p:nvPr>
        </p:nvSpPr>
        <p:spPr>
          <a:xfrm>
            <a:off x="1143689" y="437696"/>
            <a:ext cx="10756800" cy="518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3E6DC-FF14-42A6-93C3-D3445B2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35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96499" y="1278148"/>
            <a:ext cx="5080000" cy="47244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096000" y="1278148"/>
            <a:ext cx="5283200" cy="4724400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en-GB" noProof="0" dirty="0"/>
          </a:p>
        </p:txBody>
      </p:sp>
      <p:sp>
        <p:nvSpPr>
          <p:cNvPr id="11" name="Rubrik 1"/>
          <p:cNvSpPr>
            <a:spLocks noGrp="1"/>
          </p:cNvSpPr>
          <p:nvPr>
            <p:ph type="title"/>
          </p:nvPr>
        </p:nvSpPr>
        <p:spPr>
          <a:xfrm>
            <a:off x="1143689" y="437696"/>
            <a:ext cx="10756800" cy="518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F65B9-D336-438C-BAEC-1B0F877B02D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877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96000" y="1277816"/>
            <a:ext cx="5080000" cy="47244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07559" y="1278148"/>
            <a:ext cx="5080444" cy="4724400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en-GB" noProof="0" dirty="0"/>
          </a:p>
        </p:txBody>
      </p:sp>
      <p:sp>
        <p:nvSpPr>
          <p:cNvPr id="11" name="Rubrik 1"/>
          <p:cNvSpPr>
            <a:spLocks noGrp="1"/>
          </p:cNvSpPr>
          <p:nvPr>
            <p:ph type="title"/>
          </p:nvPr>
        </p:nvSpPr>
        <p:spPr>
          <a:xfrm>
            <a:off x="1143689" y="437696"/>
            <a:ext cx="10756800" cy="518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855C-A048-4929-8315-EEF9197BD8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8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1315050" y="1981200"/>
            <a:ext cx="9561901" cy="35814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9" name="Rubrik 1"/>
          <p:cNvSpPr>
            <a:spLocks noGrp="1"/>
          </p:cNvSpPr>
          <p:nvPr>
            <p:ph type="title"/>
          </p:nvPr>
        </p:nvSpPr>
        <p:spPr>
          <a:xfrm>
            <a:off x="1143689" y="437696"/>
            <a:ext cx="10756800" cy="518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3E6DC-FF14-42A6-93C3-D3445B2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9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320800" y="1981200"/>
            <a:ext cx="9550400" cy="35814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ED751-E74B-45ED-8114-7969FCD54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44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626103" y="6469063"/>
            <a:ext cx="946151" cy="252412"/>
          </a:xfrm>
        </p:spPr>
        <p:txBody>
          <a:bodyPr/>
          <a:lstStyle>
            <a:lvl1pPr>
              <a:defRPr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2906A5F3-1600-48DA-8BC4-A398B2E919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718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19667" y="523875"/>
            <a:ext cx="10752667" cy="9461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9667" y="16002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19667" y="36576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6576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0"/>
          </p:nvPr>
        </p:nvSpPr>
        <p:spPr>
          <a:xfrm>
            <a:off x="719670" y="266702"/>
            <a:ext cx="11231033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9696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33114B40-D795-4282-9519-EE15AF6D253B}" type="slidenum">
              <a:rPr lang="de-DE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21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eri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Banner Aper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9727"/>
            <a:ext cx="11288183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Product Stri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4" y="4702175"/>
            <a:ext cx="1109133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2"/>
            <a:ext cx="4140316" cy="271942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CA547339-A72C-45B9-853B-E4DF0F3C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80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iq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Banner Cliq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1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8A0CBEDC-EDF9-41D1-8AF0-9A44D25D7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81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gital Door Lock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DD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8140"/>
            <a:ext cx="11290300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" name="Picture 9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5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227754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C07F5A85-5E63-4A07-BA07-EAC287F5C0FD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172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or Closer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Banner Door Clos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17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0B87-3ED2-4027-903D-9A3C8F173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7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peri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Banner Aper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9727"/>
            <a:ext cx="11288183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Product Stri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4" y="4702175"/>
            <a:ext cx="1109133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2"/>
            <a:ext cx="4140316" cy="271942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977E1124-2D05-4105-A505-7386C7746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3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iq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Banner Cliq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1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8E23CD62-41CC-418D-A425-62B566868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61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oor Closer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Banner Door Clos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17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63208-C269-4E3F-94E2-F9C970A90D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83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96499" y="1278148"/>
            <a:ext cx="5080000" cy="47244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096000" y="1278148"/>
            <a:ext cx="5283200" cy="4724400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en-GB" noProof="0" dirty="0"/>
          </a:p>
        </p:txBody>
      </p:sp>
      <p:sp>
        <p:nvSpPr>
          <p:cNvPr id="11" name="Rubrik 1"/>
          <p:cNvSpPr>
            <a:spLocks noGrp="1"/>
          </p:cNvSpPr>
          <p:nvPr>
            <p:ph type="title"/>
          </p:nvPr>
        </p:nvSpPr>
        <p:spPr>
          <a:xfrm>
            <a:off x="1143689" y="437696"/>
            <a:ext cx="10756800" cy="518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F65B9-D336-438C-BAEC-1B0F877B02D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78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ASSA-ABLOY_PMS_C_bw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821" y="6519865"/>
            <a:ext cx="1153583" cy="11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0" descr="Yale AA Sign off-logo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7" y="6538915"/>
            <a:ext cx="1625600" cy="9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3"/>
          <p:cNvCxnSpPr>
            <a:cxnSpLocks noChangeShapeType="1"/>
          </p:cNvCxnSpPr>
          <p:nvPr userDrawn="1"/>
        </p:nvCxnSpPr>
        <p:spPr bwMode="auto">
          <a:xfrm>
            <a:off x="478370" y="1524000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14"/>
          <p:cNvCxnSpPr>
            <a:cxnSpLocks noChangeShapeType="1"/>
          </p:cNvCxnSpPr>
          <p:nvPr userDrawn="1"/>
        </p:nvCxnSpPr>
        <p:spPr bwMode="auto">
          <a:xfrm>
            <a:off x="478370" y="6313488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14" descr="Yale-logoCMYK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567" y="325439"/>
            <a:ext cx="1255184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6"/>
          <p:cNvSpPr>
            <a:spLocks noChangeArrowheads="1"/>
          </p:cNvSpPr>
          <p:nvPr userDrawn="1"/>
        </p:nvSpPr>
        <p:spPr bwMode="auto">
          <a:xfrm>
            <a:off x="3" y="0"/>
            <a:ext cx="12230100" cy="688340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000000"/>
              </a:gs>
            </a:gsLst>
            <a:lin ang="5400000"/>
          </a:gradFill>
          <a:ln w="9525">
            <a:solidFill>
              <a:srgbClr val="1D1D1D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FFFFFF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" name="Oval 8"/>
          <p:cNvSpPr/>
          <p:nvPr userDrawn="1"/>
        </p:nvSpPr>
        <p:spPr bwMode="auto">
          <a:xfrm>
            <a:off x="7704670" y="1827213"/>
            <a:ext cx="10782300" cy="8088312"/>
          </a:xfrm>
          <a:prstGeom prst="ellipse">
            <a:avLst/>
          </a:prstGeom>
          <a:solidFill>
            <a:srgbClr val="3232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 userDrawn="1"/>
        </p:nvSpPr>
        <p:spPr bwMode="auto">
          <a:xfrm>
            <a:off x="-4622799" y="-4743449"/>
            <a:ext cx="10784417" cy="8086725"/>
          </a:xfrm>
          <a:prstGeom prst="ellipse">
            <a:avLst/>
          </a:prstGeom>
          <a:solidFill>
            <a:srgbClr val="3232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1" name="Picture 14" descr="Straplin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621" y="774701"/>
            <a:ext cx="389678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Logo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67" y="317501"/>
            <a:ext cx="127211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0" descr="ASSA_white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887" y="6507165"/>
            <a:ext cx="1170516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1" descr="strap_white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7" y="6532564"/>
            <a:ext cx="1636184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10"/>
          <p:cNvSpPr>
            <a:spLocks noGrp="1"/>
          </p:cNvSpPr>
          <p:nvPr>
            <p:ph type="title"/>
          </p:nvPr>
        </p:nvSpPr>
        <p:spPr>
          <a:xfrm>
            <a:off x="624419" y="3736252"/>
            <a:ext cx="7129759" cy="1491243"/>
          </a:xfrm>
        </p:spPr>
        <p:txBody>
          <a:bodyPr>
            <a:normAutofit/>
          </a:bodyPr>
          <a:lstStyle>
            <a:lvl1pPr>
              <a:defRPr sz="3600" b="1" i="0">
                <a:solidFill>
                  <a:srgbClr val="FFCC00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455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1"/>
          <p:cNvCxnSpPr>
            <a:cxnSpLocks noChangeShapeType="1"/>
          </p:cNvCxnSpPr>
          <p:nvPr userDrawn="1"/>
        </p:nvCxnSpPr>
        <p:spPr bwMode="auto">
          <a:xfrm>
            <a:off x="478370" y="2655888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" name="Picture 13" descr="ASSA_blk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887" y="6508750"/>
            <a:ext cx="1170516" cy="12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strap_bl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7" y="6532564"/>
            <a:ext cx="1636184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14"/>
          <p:cNvCxnSpPr>
            <a:cxnSpLocks noChangeShapeType="1"/>
          </p:cNvCxnSpPr>
          <p:nvPr userDrawn="1"/>
        </p:nvCxnSpPr>
        <p:spPr bwMode="auto">
          <a:xfrm>
            <a:off x="478370" y="4073525"/>
            <a:ext cx="11231033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16" descr="Logo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67" y="317501"/>
            <a:ext cx="127211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Strapline Black.png"/>
          <p:cNvPicPr>
            <a:picLocks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3" y="774701"/>
            <a:ext cx="3896784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004" y="2901991"/>
            <a:ext cx="9326033" cy="92675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dirty="0" smtClean="0"/>
              <a:t>Click to edit Master title style</a:t>
            </a:r>
            <a:endParaRPr lang="sv-SE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E1E1E"/>
                </a:solidFill>
              </a:defRPr>
            </a:lvl1pPr>
          </a:lstStyle>
          <a:p>
            <a:pPr>
              <a:defRPr/>
            </a:pPr>
            <a:fld id="{55799F6D-717E-415A-BACD-E21D19D24471}" type="slidenum">
              <a:rPr lang="sv-S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614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004" y="333635"/>
            <a:ext cx="9326033" cy="92675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dirty="0" smtClean="0"/>
              <a:t>Click to edit Master title style</a:t>
            </a:r>
            <a:endParaRPr lang="sv-SE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4"/>
          </p:nvPr>
        </p:nvSpPr>
        <p:spPr>
          <a:xfrm>
            <a:off x="624003" y="1789095"/>
            <a:ext cx="10940631" cy="4334983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1E1E1E"/>
                </a:solidFill>
              </a:defRPr>
            </a:lvl1pPr>
          </a:lstStyle>
          <a:p>
            <a:pPr>
              <a:defRPr/>
            </a:pPr>
            <a:fld id="{0F80E8B9-3AC5-422B-B9CE-364BCAB2301E}" type="slidenum">
              <a:rPr lang="sv-S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137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/>
          <p:cNvSpPr>
            <a:spLocks noGrp="1"/>
          </p:cNvSpPr>
          <p:nvPr>
            <p:ph sz="quarter" idx="11"/>
          </p:nvPr>
        </p:nvSpPr>
        <p:spPr>
          <a:xfrm>
            <a:off x="624421" y="1789150"/>
            <a:ext cx="5319868" cy="4341577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15"/>
          </p:nvPr>
        </p:nvSpPr>
        <p:spPr>
          <a:xfrm>
            <a:off x="6205177" y="1789149"/>
            <a:ext cx="5346308" cy="4335261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21" y="333635"/>
            <a:ext cx="9326033" cy="92675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dirty="0" smtClean="0"/>
              <a:t>Click to edit Master title style</a:t>
            </a:r>
            <a:endParaRPr lang="sv-S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1E1E1E"/>
                </a:solidFill>
              </a:defRPr>
            </a:lvl1pPr>
          </a:lstStyle>
          <a:p>
            <a:pPr>
              <a:defRPr/>
            </a:pPr>
            <a:fld id="{077309D0-4A07-4E5A-95D9-F65CB00C5AA6}" type="slidenum">
              <a:rPr lang="sv-S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191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gital Door Lock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DD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8140"/>
            <a:ext cx="11290300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" name="Picture 9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5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227754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4244856-E0E4-4ACB-8977-1BBC61CFB233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915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232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6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19670" y="266702"/>
            <a:ext cx="11231033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9696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9A99580-9C60-4A54-A7B5-EEB7A579AB2A}" type="slidenum">
              <a:rPr lang="sv-SE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sv-SE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3533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719667" y="523877"/>
            <a:ext cx="10752667" cy="50387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0"/>
          </p:nvPr>
        </p:nvSpPr>
        <p:spPr>
          <a:xfrm>
            <a:off x="719670" y="266702"/>
            <a:ext cx="11231033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9696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AB9C8EE-A84E-4C3F-BB9C-5023635E43A3}" type="slidenum">
              <a:rPr lang="de-DE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736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ai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Smartai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6" name="Picture 11" descr="Squar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7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C3C4BE"/>
              </a:solidFill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89F47DD3-35D6-43CE-9C00-CBF7F2489BFB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103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7"/>
          <p:cNvSpPr txBox="1">
            <a:spLocks noChangeArrowheads="1"/>
          </p:cNvSpPr>
          <p:nvPr userDrawn="1"/>
        </p:nvSpPr>
        <p:spPr bwMode="auto">
          <a:xfrm>
            <a:off x="9332388" y="6453190"/>
            <a:ext cx="944033" cy="25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>
              <a:defRPr sz="11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C28069E-796B-49F4-9557-203E4F597267}" type="slidenum">
              <a:rPr lang="sv-SE" sz="1100" smtClean="0">
                <a:solidFill>
                  <a:srgbClr val="000000"/>
                </a:solidFill>
                <a:cs typeface="Arial" charset="0"/>
              </a:rPr>
              <a:pPr>
                <a:defRPr/>
              </a:pPr>
              <a:t>‹#›</a:t>
            </a:fld>
            <a:endParaRPr lang="sv-SE" sz="11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2793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 userDrawn="1"/>
        </p:nvCxnSpPr>
        <p:spPr bwMode="auto">
          <a:xfrm flipH="1" flipV="1">
            <a:off x="6125633" y="1157289"/>
            <a:ext cx="0" cy="48720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 userDrawn="1"/>
        </p:nvCxnSpPr>
        <p:spPr bwMode="auto">
          <a:xfrm>
            <a:off x="486837" y="3379788"/>
            <a:ext cx="112141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Rectangle 22"/>
          <p:cNvSpPr/>
          <p:nvPr userDrawn="1"/>
        </p:nvSpPr>
        <p:spPr bwMode="auto">
          <a:xfrm>
            <a:off x="482600" y="355602"/>
            <a:ext cx="11226800" cy="6556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22266" y="422331"/>
            <a:ext cx="8529169" cy="502568"/>
          </a:xfrm>
          <a:prstGeom prst="rect">
            <a:avLst/>
          </a:prstGeom>
        </p:spPr>
        <p:txBody>
          <a:bodyPr/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7505696" y="523499"/>
            <a:ext cx="4059403" cy="28733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8"/>
          </p:nvPr>
        </p:nvSpPr>
        <p:spPr>
          <a:xfrm>
            <a:off x="621239" y="1473822"/>
            <a:ext cx="4967923" cy="1752459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13540" y="1185791"/>
            <a:ext cx="4975621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 baseline="0">
                <a:solidFill>
                  <a:srgbClr val="45637B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384032" y="1185791"/>
            <a:ext cx="4992555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>
                <a:solidFill>
                  <a:srgbClr val="70927A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621239" y="3750188"/>
            <a:ext cx="4967923" cy="2118535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13540" y="3462158"/>
            <a:ext cx="4975621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>
                <a:solidFill>
                  <a:srgbClr val="AA9C8F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384032" y="3462158"/>
            <a:ext cx="4992555" cy="28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 i="0" baseline="0">
                <a:solidFill>
                  <a:srgbClr val="A8B8B5"/>
                </a:solidFill>
              </a:defRPr>
            </a:lvl1pPr>
            <a:lvl2pPr marL="457200" indent="0">
              <a:buNone/>
              <a:defRPr sz="1000" b="1" i="0">
                <a:solidFill>
                  <a:srgbClr val="45637B"/>
                </a:solidFill>
              </a:defRPr>
            </a:lvl2pPr>
            <a:lvl3pPr marL="914400" indent="0">
              <a:buNone/>
              <a:defRPr sz="1000" b="1" i="0">
                <a:solidFill>
                  <a:srgbClr val="45637B"/>
                </a:solidFill>
              </a:defRPr>
            </a:lvl3pPr>
            <a:lvl4pPr marL="1371600" indent="0">
              <a:buNone/>
              <a:defRPr sz="1000" b="1" i="0">
                <a:solidFill>
                  <a:srgbClr val="45637B"/>
                </a:solidFill>
              </a:defRPr>
            </a:lvl4pPr>
            <a:lvl5pPr marL="1828800" indent="0">
              <a:buNone/>
              <a:defRPr sz="1000" b="1" i="0">
                <a:solidFill>
                  <a:srgbClr val="45637B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9"/>
          </p:nvPr>
        </p:nvSpPr>
        <p:spPr>
          <a:xfrm>
            <a:off x="6384032" y="3750189"/>
            <a:ext cx="4967923" cy="2125669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20"/>
          </p:nvPr>
        </p:nvSpPr>
        <p:spPr>
          <a:xfrm>
            <a:off x="6384032" y="1473821"/>
            <a:ext cx="4967923" cy="1759592"/>
          </a:xfrm>
          <a:prstGeom prst="rect">
            <a:avLst/>
          </a:prstGeom>
        </p:spPr>
        <p:txBody>
          <a:bodyPr/>
          <a:lstStyle>
            <a:lvl1pPr marL="180975" indent="-180975" algn="l">
              <a:buFont typeface="Wingdings" charset="2"/>
              <a:buChar char="§"/>
              <a:defRPr sz="1050">
                <a:solidFill>
                  <a:schemeClr val="tx1"/>
                </a:solidFill>
              </a:defRPr>
            </a:lvl1pPr>
            <a:lvl2pPr marL="355600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2pPr>
            <a:lvl3pPr marL="538163" indent="-182563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3pPr>
            <a:lvl4pPr marL="719138" indent="-18097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4pPr>
            <a:lvl5pPr marL="893763" indent="-174625" algn="l">
              <a:buFont typeface="Wingdings" charset="2"/>
              <a:buChar char="§"/>
              <a:defRPr sz="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97426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96000" y="1277816"/>
            <a:ext cx="5080000" cy="47244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0" hangingPunct="1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07559" y="1278148"/>
            <a:ext cx="5080444" cy="4724400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en-GB" noProof="0" dirty="0"/>
          </a:p>
        </p:txBody>
      </p:sp>
      <p:sp>
        <p:nvSpPr>
          <p:cNvPr id="11" name="Rubrik 1"/>
          <p:cNvSpPr>
            <a:spLocks noGrp="1"/>
          </p:cNvSpPr>
          <p:nvPr>
            <p:ph type="title"/>
          </p:nvPr>
        </p:nvSpPr>
        <p:spPr>
          <a:xfrm>
            <a:off x="1143689" y="437696"/>
            <a:ext cx="10756800" cy="518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855C-A048-4929-8315-EEF9197BD8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391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peri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Banner Aper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9727"/>
            <a:ext cx="11288183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Product Stri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4" y="4702175"/>
            <a:ext cx="1109133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2"/>
            <a:ext cx="4140316" cy="271942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CA547339-A72C-45B9-853B-E4DF0F3C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005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martai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Smartai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6" name="Picture 11" descr="Squar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7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C3C4BE"/>
              </a:solidFill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89F47DD3-35D6-43CE-9C00-CBF7F2489BFB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825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liq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Banner Cliq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1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8A0CBEDC-EDF9-41D1-8AF0-9A44D25D7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139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gital Door Lock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 descr="Banner DD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8140"/>
            <a:ext cx="11290300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>
              <a:solidFill>
                <a:srgbClr val="000000"/>
              </a:solidFill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" name="Picture 9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517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227754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C07F5A85-5E63-4A07-BA07-EAC287F5C0FD}" type="slidenum">
              <a:rPr lang="en-US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513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oor Closer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Product 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8" y="4702175"/>
            <a:ext cx="1109344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Banner Door Clos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8" y="338139"/>
            <a:ext cx="11283949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17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3"/>
            <a:ext cx="4140316" cy="1723549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0B87-3ED2-4027-903D-9A3C8F173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80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534870" y="98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 userDrawn="1"/>
        </p:nvSpPr>
        <p:spPr bwMode="auto">
          <a:xfrm>
            <a:off x="-3052233" y="5481639"/>
            <a:ext cx="265218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place slide content below this dotted line.</a:t>
            </a:r>
          </a:p>
        </p:txBody>
      </p:sp>
      <p:sp>
        <p:nvSpPr>
          <p:cNvPr id="11" name="Text Box 50"/>
          <p:cNvSpPr txBox="1">
            <a:spLocks noChangeArrowheads="1"/>
          </p:cNvSpPr>
          <p:nvPr userDrawn="1"/>
        </p:nvSpPr>
        <p:spPr bwMode="auto">
          <a:xfrm>
            <a:off x="-3052233" y="1862138"/>
            <a:ext cx="268604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All slide content should go below this dotted line.</a:t>
            </a: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use clip art.</a:t>
            </a:r>
          </a:p>
        </p:txBody>
      </p:sp>
      <p:sp>
        <p:nvSpPr>
          <p:cNvPr id="12" name="Line 40"/>
          <p:cNvSpPr>
            <a:spLocks noChangeShapeType="1"/>
          </p:cNvSpPr>
          <p:nvPr userDrawn="1"/>
        </p:nvSpPr>
        <p:spPr bwMode="auto">
          <a:xfrm flipH="1">
            <a:off x="-3047999" y="60960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15"/>
          <p:cNvSpPr txBox="1">
            <a:spLocks noChangeArrowheads="1"/>
          </p:cNvSpPr>
          <p:nvPr userDrawn="1"/>
        </p:nvSpPr>
        <p:spPr bwMode="auto">
          <a:xfrm>
            <a:off x="-3052233" y="4114801"/>
            <a:ext cx="26860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NOTE:</a:t>
            </a: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 Body, Bulleted, Table, and Graph text size may vary depending upon the amount of text on the slide, e.g., reduce font size if there is a large amount of text.</a:t>
            </a:r>
          </a:p>
        </p:txBody>
      </p:sp>
      <p:sp>
        <p:nvSpPr>
          <p:cNvPr id="14" name="Line 51"/>
          <p:cNvSpPr>
            <a:spLocks noChangeShapeType="1"/>
          </p:cNvSpPr>
          <p:nvPr userDrawn="1"/>
        </p:nvSpPr>
        <p:spPr bwMode="auto">
          <a:xfrm flipH="1">
            <a:off x="-3047999" y="16002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 userDrawn="1"/>
        </p:nvSpPr>
        <p:spPr bwMode="auto">
          <a:xfrm>
            <a:off x="-3052233" y="304801"/>
            <a:ext cx="2544233" cy="76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cs typeface="Arial" pitchFamily="34" charset="0"/>
              </a:rPr>
              <a:t>Slide Title Format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Two lines max.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Font: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Verdana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Size: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28 points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56352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534870" y="98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 userDrawn="1"/>
        </p:nvSpPr>
        <p:spPr bwMode="auto">
          <a:xfrm>
            <a:off x="-3052233" y="5481639"/>
            <a:ext cx="265218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place slide content below this dotted line.</a:t>
            </a:r>
          </a:p>
        </p:txBody>
      </p:sp>
      <p:sp>
        <p:nvSpPr>
          <p:cNvPr id="11" name="Text Box 50"/>
          <p:cNvSpPr txBox="1">
            <a:spLocks noChangeArrowheads="1"/>
          </p:cNvSpPr>
          <p:nvPr userDrawn="1"/>
        </p:nvSpPr>
        <p:spPr bwMode="auto">
          <a:xfrm>
            <a:off x="-3052233" y="1862138"/>
            <a:ext cx="268604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All slide content should go below this dotted line.</a:t>
            </a: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use clip art.</a:t>
            </a:r>
          </a:p>
        </p:txBody>
      </p:sp>
      <p:sp>
        <p:nvSpPr>
          <p:cNvPr id="12" name="Line 40"/>
          <p:cNvSpPr>
            <a:spLocks noChangeShapeType="1"/>
          </p:cNvSpPr>
          <p:nvPr userDrawn="1"/>
        </p:nvSpPr>
        <p:spPr bwMode="auto">
          <a:xfrm flipH="1">
            <a:off x="-3047999" y="60960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15"/>
          <p:cNvSpPr txBox="1">
            <a:spLocks noChangeArrowheads="1"/>
          </p:cNvSpPr>
          <p:nvPr userDrawn="1"/>
        </p:nvSpPr>
        <p:spPr bwMode="auto">
          <a:xfrm>
            <a:off x="-3052233" y="4114801"/>
            <a:ext cx="26860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NOTE:</a:t>
            </a: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 Body, Bulleted, Table, and Graph text size may vary depending upon the amount of text on the slide, e.g., reduce font size if there is a large amount of text.</a:t>
            </a:r>
          </a:p>
        </p:txBody>
      </p:sp>
      <p:sp>
        <p:nvSpPr>
          <p:cNvPr id="14" name="Line 51"/>
          <p:cNvSpPr>
            <a:spLocks noChangeShapeType="1"/>
          </p:cNvSpPr>
          <p:nvPr userDrawn="1"/>
        </p:nvSpPr>
        <p:spPr bwMode="auto">
          <a:xfrm flipH="1">
            <a:off x="-3047999" y="16002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 userDrawn="1"/>
        </p:nvSpPr>
        <p:spPr bwMode="auto">
          <a:xfrm>
            <a:off x="-3052233" y="304801"/>
            <a:ext cx="2544233" cy="76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cs typeface="Arial" pitchFamily="34" charset="0"/>
              </a:rPr>
              <a:t>Slide Title Format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Two lines max.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Font: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Verdana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Size: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28 points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8405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534870" y="98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 userDrawn="1"/>
        </p:nvSpPr>
        <p:spPr bwMode="auto">
          <a:xfrm>
            <a:off x="-3052233" y="5481639"/>
            <a:ext cx="265218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place slide content below this dotted line.</a:t>
            </a:r>
          </a:p>
        </p:txBody>
      </p:sp>
      <p:sp>
        <p:nvSpPr>
          <p:cNvPr id="11" name="Text Box 50"/>
          <p:cNvSpPr txBox="1">
            <a:spLocks noChangeArrowheads="1"/>
          </p:cNvSpPr>
          <p:nvPr userDrawn="1"/>
        </p:nvSpPr>
        <p:spPr bwMode="auto">
          <a:xfrm>
            <a:off x="-3052233" y="1862138"/>
            <a:ext cx="268604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All slide content should go below this dotted line.</a:t>
            </a: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use clip art.</a:t>
            </a:r>
          </a:p>
        </p:txBody>
      </p:sp>
      <p:sp>
        <p:nvSpPr>
          <p:cNvPr id="12" name="Line 40"/>
          <p:cNvSpPr>
            <a:spLocks noChangeShapeType="1"/>
          </p:cNvSpPr>
          <p:nvPr userDrawn="1"/>
        </p:nvSpPr>
        <p:spPr bwMode="auto">
          <a:xfrm flipH="1">
            <a:off x="-3047999" y="60960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15"/>
          <p:cNvSpPr txBox="1">
            <a:spLocks noChangeArrowheads="1"/>
          </p:cNvSpPr>
          <p:nvPr userDrawn="1"/>
        </p:nvSpPr>
        <p:spPr bwMode="auto">
          <a:xfrm>
            <a:off x="-3052233" y="4114801"/>
            <a:ext cx="26860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NOTE:</a:t>
            </a: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 Body, Bulleted, Table, and Graph text size may vary depending upon the amount of text on the slide, e.g., reduce font size if there is a large amount of text.</a:t>
            </a:r>
          </a:p>
        </p:txBody>
      </p:sp>
      <p:sp>
        <p:nvSpPr>
          <p:cNvPr id="14" name="Line 51"/>
          <p:cNvSpPr>
            <a:spLocks noChangeShapeType="1"/>
          </p:cNvSpPr>
          <p:nvPr userDrawn="1"/>
        </p:nvSpPr>
        <p:spPr bwMode="auto">
          <a:xfrm flipH="1">
            <a:off x="-3047999" y="16002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 userDrawn="1"/>
        </p:nvSpPr>
        <p:spPr bwMode="auto">
          <a:xfrm>
            <a:off x="-3052233" y="304801"/>
            <a:ext cx="2544233" cy="76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cs typeface="Arial" pitchFamily="34" charset="0"/>
              </a:rPr>
              <a:t>Slide Title Format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Two lines max.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Font: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Verdana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Size: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28 points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8453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534870" y="98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 userDrawn="1"/>
        </p:nvSpPr>
        <p:spPr bwMode="auto">
          <a:xfrm>
            <a:off x="-3052233" y="5481639"/>
            <a:ext cx="265218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place slide content below this dotted line.</a:t>
            </a:r>
          </a:p>
        </p:txBody>
      </p:sp>
      <p:sp>
        <p:nvSpPr>
          <p:cNvPr id="11" name="Text Box 50"/>
          <p:cNvSpPr txBox="1">
            <a:spLocks noChangeArrowheads="1"/>
          </p:cNvSpPr>
          <p:nvPr userDrawn="1"/>
        </p:nvSpPr>
        <p:spPr bwMode="auto">
          <a:xfrm>
            <a:off x="-3052233" y="1862138"/>
            <a:ext cx="2686049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All slide content should go below this dotted line.</a:t>
            </a: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FF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DO NOT use clip art.</a:t>
            </a:r>
          </a:p>
        </p:txBody>
      </p:sp>
      <p:sp>
        <p:nvSpPr>
          <p:cNvPr id="12" name="Line 40"/>
          <p:cNvSpPr>
            <a:spLocks noChangeShapeType="1"/>
          </p:cNvSpPr>
          <p:nvPr userDrawn="1"/>
        </p:nvSpPr>
        <p:spPr bwMode="auto">
          <a:xfrm flipH="1">
            <a:off x="-3047999" y="60960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 Box 115"/>
          <p:cNvSpPr txBox="1">
            <a:spLocks noChangeArrowheads="1"/>
          </p:cNvSpPr>
          <p:nvPr userDrawn="1"/>
        </p:nvSpPr>
        <p:spPr bwMode="auto">
          <a:xfrm>
            <a:off x="-3052233" y="4114801"/>
            <a:ext cx="26860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NOTE:</a:t>
            </a:r>
            <a:r>
              <a:rPr lang="en-US" sz="1200" dirty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rPr>
              <a:t> Body, Bulleted, Table, and Graph text size may vary depending upon the amount of text on the slide, e.g., reduce font size if there is a large amount of text.</a:t>
            </a:r>
          </a:p>
        </p:txBody>
      </p:sp>
      <p:sp>
        <p:nvSpPr>
          <p:cNvPr id="14" name="Line 51"/>
          <p:cNvSpPr>
            <a:spLocks noChangeShapeType="1"/>
          </p:cNvSpPr>
          <p:nvPr userDrawn="1"/>
        </p:nvSpPr>
        <p:spPr bwMode="auto">
          <a:xfrm flipH="1">
            <a:off x="-3047999" y="1600200"/>
            <a:ext cx="285750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Text Box 53"/>
          <p:cNvSpPr txBox="1">
            <a:spLocks noChangeArrowheads="1"/>
          </p:cNvSpPr>
          <p:nvPr userDrawn="1"/>
        </p:nvSpPr>
        <p:spPr bwMode="auto">
          <a:xfrm>
            <a:off x="-3052233" y="304801"/>
            <a:ext cx="2544233" cy="76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cs typeface="Arial" pitchFamily="34" charset="0"/>
              </a:rPr>
              <a:t>Slide Title Format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Two lines max.</a:t>
            </a: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Font: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Verdana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  <a:p>
            <a:pPr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dirty="0">
                <a:solidFill>
                  <a:srgbClr val="FFFFFF"/>
                </a:solidFill>
                <a:cs typeface="Arial" pitchFamily="34" charset="0"/>
              </a:rPr>
              <a:t>Size: </a:t>
            </a:r>
            <a:r>
              <a:rPr lang="en-US" sz="1200" dirty="0" smtClean="0">
                <a:solidFill>
                  <a:srgbClr val="FFFFFF"/>
                </a:solidFill>
                <a:cs typeface="Arial" pitchFamily="34" charset="0"/>
              </a:rPr>
              <a:t>28 points</a:t>
            </a:r>
            <a:endParaRPr lang="en-US" sz="1200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4383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HID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0" y="3492382"/>
            <a:ext cx="6096000" cy="1080000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10800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/>
          <a:srcRect l="-3153" r="22495"/>
          <a:stretch/>
        </p:blipFill>
        <p:spPr>
          <a:xfrm>
            <a:off x="304571" y="1503266"/>
            <a:ext cx="11887428" cy="1306215"/>
          </a:xfrm>
          <a:prstGeom prst="rect">
            <a:avLst/>
          </a:prstGeom>
        </p:spPr>
      </p:pic>
      <p:pic>
        <p:nvPicPr>
          <p:cNvPr id="24" name="Picture 23" descr="samsung-seos-thankyou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696" y="-320950"/>
            <a:ext cx="5969005" cy="671513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12099" y="81567"/>
            <a:ext cx="11966400" cy="6163200"/>
          </a:xfrm>
          <a:prstGeom prst="rect">
            <a:avLst/>
          </a:prstGeom>
          <a:noFill/>
          <a:ln w="180975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 smtClean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350400"/>
            <a:ext cx="12192000" cy="50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-148680" y="-243389"/>
            <a:ext cx="432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HID Global Corporation/ASSA ABLOY AB. All rights reserved. </a:t>
            </a:r>
            <a:b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900" b="1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065218" y="6152018"/>
            <a:ext cx="406016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33873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500" b="0" i="0" u="none" strike="noStrike" baseline="0" dirty="0" smtClean="0">
                <a:solidFill>
                  <a:schemeClr val="bg1"/>
                </a:solidFill>
                <a:latin typeface="Geneva"/>
              </a:rPr>
              <a:t>PROPRIETARY INFORMATION. Do not reproduce, distribute, or disclose. No unauthorized use.</a:t>
            </a:r>
            <a:endParaRPr kumimoji="0" lang="en-US" sz="5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2000" y="6514193"/>
            <a:ext cx="1680000" cy="173996"/>
          </a:xfrm>
          <a:prstGeom prst="rect">
            <a:avLst/>
          </a:prstGeom>
        </p:spPr>
      </p:pic>
      <p:pic>
        <p:nvPicPr>
          <p:cNvPr id="25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1" y="6564313"/>
            <a:ext cx="3545417" cy="171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905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320800" y="1981200"/>
            <a:ext cx="9550400" cy="358140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ED751-E74B-45ED-8114-7969FCD54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74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523878"/>
            <a:ext cx="10752667" cy="519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19667" y="1600200"/>
            <a:ext cx="10752667" cy="3962400"/>
          </a:xfrm>
        </p:spPr>
        <p:txBody>
          <a:bodyPr rtlCol="0">
            <a:normAutofit/>
          </a:bodyPr>
          <a:lstStyle/>
          <a:p>
            <a:pPr lvl="0"/>
            <a:endParaRPr lang="sv-SE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19670" y="266702"/>
            <a:ext cx="11231033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v-SE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6919384" y="6342064"/>
            <a:ext cx="2844800" cy="5143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sv-SE">
              <a:solidFill>
                <a:srgbClr val="C3C4B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3988" y="6481764"/>
            <a:ext cx="944033" cy="2349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110FD028-07DD-4F07-8556-3B53233EAFDC}" type="slidenum">
              <a:rPr lang="sv-SE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sv-SE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021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4932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3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16000" y="1602000"/>
            <a:ext cx="10560000" cy="4176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6000" y="252000"/>
            <a:ext cx="10560000" cy="21600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6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i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08002" y="438154"/>
            <a:ext cx="11391903" cy="517525"/>
          </a:xfrm>
        </p:spPr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08000" y="1269523"/>
            <a:ext cx="10756800" cy="3963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5615947" y="6537327"/>
            <a:ext cx="946151" cy="252412"/>
          </a:xfrm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E5B12EF2-C08F-4BB4-96D4-E0CC1F1D3601}" type="slidenum">
              <a:rPr lang="en-US" smtClean="0"/>
              <a:pPr defTabSz="685800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66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HID 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350400"/>
            <a:ext cx="12192000" cy="50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" name="Rectangle 4"/>
          <p:cNvSpPr>
            <a:spLocks noChangeArrowheads="1"/>
          </p:cNvSpPr>
          <p:nvPr userDrawn="1"/>
        </p:nvSpPr>
        <p:spPr bwMode="auto">
          <a:xfrm>
            <a:off x="433387" y="423778"/>
            <a:ext cx="681474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000" tIns="34290" rIns="13500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base" latinLnBrk="0" hangingPunct="1">
              <a:lnSpc>
                <a:spcPts val="12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-45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pitchFamily="34" charset="0"/>
              </a:rPr>
              <a:t>The Trusted Source for </a:t>
            </a:r>
            <a:br>
              <a:rPr kumimoji="0" lang="en-US" sz="1200" b="0" i="1" u="none" strike="noStrike" kern="1200" cap="none" spc="-45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pitchFamily="34" charset="0"/>
              </a:rPr>
            </a:br>
            <a:r>
              <a:rPr kumimoji="0" lang="en-US" sz="1200" b="0" i="1" u="none" strike="noStrike" kern="1200" cap="none" spc="-45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pitchFamily="34" charset="0"/>
              </a:rPr>
              <a:t>Secure Identity Solutions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-148679" y="-243389"/>
            <a:ext cx="3276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rPr>
              <a:t>© HID Global Corporation/ASSA ABLOY AB. All rights reserved. </a:t>
            </a:r>
            <a:br>
              <a:rPr kumimoji="0" lang="en-US" sz="67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Arial" charset="0"/>
              </a:rPr>
            </a:br>
            <a:endParaRPr kumimoji="0" lang="en-US" sz="675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2000" y="6514193"/>
            <a:ext cx="1680000" cy="173996"/>
          </a:xfrm>
          <a:prstGeom prst="rect">
            <a:avLst/>
          </a:prstGeom>
        </p:spPr>
      </p:pic>
      <p:pic>
        <p:nvPicPr>
          <p:cNvPr id="22" name="Picture 2" descr="tagline_black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2" y="6564313"/>
            <a:ext cx="3545417" cy="171450"/>
          </a:xfrm>
          <a:prstGeom prst="rect">
            <a:avLst/>
          </a:prstGeom>
          <a:noFill/>
        </p:spPr>
      </p:pic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40002" y="4716157"/>
            <a:ext cx="11713633" cy="724608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0002" y="5443200"/>
            <a:ext cx="11712001" cy="647664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9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19667" y="523875"/>
            <a:ext cx="10752667" cy="9461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9667" y="16002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19667" y="36576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657600"/>
            <a:ext cx="5274733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0"/>
          </p:nvPr>
        </p:nvSpPr>
        <p:spPr>
          <a:xfrm>
            <a:off x="719670" y="266702"/>
            <a:ext cx="11231033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9696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33114B40-D795-4282-9519-EE15AF6D253B}" type="slidenum">
              <a:rPr lang="de-DE">
                <a:solidFill>
                  <a:srgbClr val="C3C4BE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C3C4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34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eri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Banner Aperi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1" y="339727"/>
            <a:ext cx="11288183" cy="41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Product Strip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4" y="4702175"/>
            <a:ext cx="1109133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Squar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4622801"/>
            <a:ext cx="18796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98504" y="533402"/>
            <a:ext cx="4637617" cy="31353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Title 5"/>
          <p:cNvSpPr>
            <a:spLocks noGrp="1"/>
          </p:cNvSpPr>
          <p:nvPr>
            <p:ph type="title"/>
          </p:nvPr>
        </p:nvSpPr>
        <p:spPr>
          <a:xfrm>
            <a:off x="982753" y="793172"/>
            <a:ext cx="4140316" cy="2719423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3000"/>
              </a:spcAft>
              <a:defRPr sz="2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C3C4BE"/>
                </a:solidFill>
              </a:defRPr>
            </a:lvl1pPr>
          </a:lstStyle>
          <a:p>
            <a:pPr>
              <a:defRPr/>
            </a:pPr>
            <a:fld id="{CA547339-A72C-45B9-853B-E4DF0F3C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82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3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26" Type="http://schemas.openxmlformats.org/officeDocument/2006/relationships/slideLayout" Target="../slideLayouts/slideLayout59.xml"/><Relationship Id="rId39" Type="http://schemas.openxmlformats.org/officeDocument/2006/relationships/slideLayout" Target="../slideLayouts/slideLayout72.xml"/><Relationship Id="rId21" Type="http://schemas.openxmlformats.org/officeDocument/2006/relationships/slideLayout" Target="../slideLayouts/slideLayout54.xml"/><Relationship Id="rId34" Type="http://schemas.openxmlformats.org/officeDocument/2006/relationships/slideLayout" Target="../slideLayouts/slideLayout67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29" Type="http://schemas.openxmlformats.org/officeDocument/2006/relationships/slideLayout" Target="../slideLayouts/slideLayout62.xml"/><Relationship Id="rId41" Type="http://schemas.openxmlformats.org/officeDocument/2006/relationships/theme" Target="../theme/theme2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32" Type="http://schemas.openxmlformats.org/officeDocument/2006/relationships/slideLayout" Target="../slideLayouts/slideLayout65.xml"/><Relationship Id="rId37" Type="http://schemas.openxmlformats.org/officeDocument/2006/relationships/slideLayout" Target="../slideLayouts/slideLayout70.xml"/><Relationship Id="rId40" Type="http://schemas.openxmlformats.org/officeDocument/2006/relationships/slideLayout" Target="../slideLayouts/slideLayout73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28" Type="http://schemas.openxmlformats.org/officeDocument/2006/relationships/slideLayout" Target="../slideLayouts/slideLayout61.xml"/><Relationship Id="rId36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31" Type="http://schemas.openxmlformats.org/officeDocument/2006/relationships/slideLayout" Target="../slideLayouts/slideLayout64.xml"/><Relationship Id="rId44" Type="http://schemas.openxmlformats.org/officeDocument/2006/relationships/image" Target="../media/image3.emf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Relationship Id="rId27" Type="http://schemas.openxmlformats.org/officeDocument/2006/relationships/slideLayout" Target="../slideLayouts/slideLayout60.xml"/><Relationship Id="rId30" Type="http://schemas.openxmlformats.org/officeDocument/2006/relationships/slideLayout" Target="../slideLayouts/slideLayout63.xml"/><Relationship Id="rId35" Type="http://schemas.openxmlformats.org/officeDocument/2006/relationships/slideLayout" Target="../slideLayouts/slideLayout68.xml"/><Relationship Id="rId43" Type="http://schemas.openxmlformats.org/officeDocument/2006/relationships/image" Target="../media/image2.png"/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slideLayout" Target="../slideLayouts/slideLayout58.xml"/><Relationship Id="rId33" Type="http://schemas.openxmlformats.org/officeDocument/2006/relationships/slideLayout" Target="../slideLayouts/slideLayout66.xml"/><Relationship Id="rId38" Type="http://schemas.openxmlformats.org/officeDocument/2006/relationships/slideLayout" Target="../slideLayouts/slideLayout7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1143003" y="438152"/>
            <a:ext cx="107569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Klicka här för att ändra format</a:t>
            </a:r>
          </a:p>
        </p:txBody>
      </p:sp>
      <p:sp>
        <p:nvSpPr>
          <p:cNvPr id="2051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518587" y="1270000"/>
            <a:ext cx="107569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Klicka här för att ändra format på bakgrundstexten</a:t>
            </a:r>
          </a:p>
          <a:p>
            <a:pPr lvl="1"/>
            <a:r>
              <a:rPr lang="en-US" altLang="en-US" smtClean="0"/>
              <a:t>Nivå två</a:t>
            </a:r>
          </a:p>
          <a:p>
            <a:pPr lvl="2"/>
            <a:r>
              <a:rPr lang="en-US" altLang="en-US" smtClean="0"/>
              <a:t>Nivå tre</a:t>
            </a:r>
          </a:p>
          <a:p>
            <a:pPr lvl="3"/>
            <a:r>
              <a:rPr lang="en-US" altLang="en-US" smtClean="0"/>
              <a:t>Nivå fyra</a:t>
            </a:r>
          </a:p>
          <a:p>
            <a:pPr lvl="4"/>
            <a:r>
              <a:rPr lang="en-US" altLang="en-US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921500" y="6343651"/>
            <a:ext cx="2844800" cy="514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C3C4B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5626103" y="6469063"/>
            <a:ext cx="946151" cy="252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C3C4B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4DACE8-CBC1-4551-B956-AE605A19D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4" name="Picture 2" descr="tagline_black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4" y="6564314"/>
            <a:ext cx="3545417" cy="17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3" descr="logo_ny_black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8900" y="6510340"/>
            <a:ext cx="1710267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6" name="Group 4"/>
          <p:cNvGrpSpPr>
            <a:grpSpLocks/>
          </p:cNvGrpSpPr>
          <p:nvPr/>
        </p:nvGrpSpPr>
        <p:grpSpPr bwMode="auto">
          <a:xfrm>
            <a:off x="0" y="1"/>
            <a:ext cx="12192000" cy="6351588"/>
            <a:chOff x="0" y="0"/>
            <a:chExt cx="5760" cy="4001"/>
          </a:xfrm>
        </p:grpSpPr>
        <p:sp>
          <p:nvSpPr>
            <p:cNvPr id="2058" name="Rectangle 5"/>
            <p:cNvSpPr>
              <a:spLocks noChangeArrowheads="1"/>
            </p:cNvSpPr>
            <p:nvPr/>
          </p:nvSpPr>
          <p:spPr bwMode="ltGray">
            <a:xfrm>
              <a:off x="0" y="0"/>
              <a:ext cx="5760" cy="1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59" name="Rectangle 6"/>
            <p:cNvSpPr>
              <a:spLocks noChangeArrowheads="1"/>
            </p:cNvSpPr>
            <p:nvPr/>
          </p:nvSpPr>
          <p:spPr bwMode="ltGray">
            <a:xfrm>
              <a:off x="0" y="0"/>
              <a:ext cx="114" cy="3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60" name="Rectangle 7"/>
            <p:cNvSpPr>
              <a:spLocks noChangeArrowheads="1"/>
            </p:cNvSpPr>
            <p:nvPr/>
          </p:nvSpPr>
          <p:spPr bwMode="ltGray">
            <a:xfrm>
              <a:off x="5646" y="0"/>
              <a:ext cx="114" cy="3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61" name="Rectangle 8"/>
            <p:cNvSpPr>
              <a:spLocks noChangeArrowheads="1"/>
            </p:cNvSpPr>
            <p:nvPr/>
          </p:nvSpPr>
          <p:spPr bwMode="ltGray">
            <a:xfrm>
              <a:off x="0" y="3888"/>
              <a:ext cx="5760" cy="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7"/>
          <a:stretch>
            <a:fillRect/>
          </a:stretch>
        </p:blipFill>
        <p:spPr>
          <a:xfrm>
            <a:off x="11003261" y="187449"/>
            <a:ext cx="960107" cy="2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6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71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9" r:id="rId24"/>
    <p:sldLayoutId id="2147483690" r:id="rId25"/>
    <p:sldLayoutId id="2147483691" r:id="rId26"/>
    <p:sldLayoutId id="2147483692" r:id="rId27"/>
    <p:sldLayoutId id="2147483693" r:id="rId28"/>
    <p:sldLayoutId id="2147483694" r:id="rId29"/>
    <p:sldLayoutId id="2147483699" r:id="rId30"/>
    <p:sldLayoutId id="2147483700" r:id="rId31"/>
    <p:sldLayoutId id="2147483701" r:id="rId32"/>
    <p:sldLayoutId id="2147483776" r:id="rId3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9pPr>
    </p:titleStyle>
    <p:bodyStyle>
      <a:lvl1pPr marL="269875" indent="-269875" algn="l" rtl="0" fontAlgn="base">
        <a:spcBef>
          <a:spcPts val="1400"/>
        </a:spcBef>
        <a:spcAft>
          <a:spcPct val="0"/>
        </a:spcAft>
        <a:buClr>
          <a:schemeClr val="accent1"/>
        </a:buClr>
        <a:buFont typeface="Wingdings" pitchFamily="2" charset="2"/>
        <a:buChar char="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rtl="0" fontAlgn="base">
        <a:spcBef>
          <a:spcPts val="8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358775" algn="l" rtl="0" fontAlgn="base">
        <a:spcBef>
          <a:spcPts val="5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58888" indent="-358775" algn="l" rtl="0" fontAlgn="base">
        <a:spcBef>
          <a:spcPts val="5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58775" algn="l" rtl="0" fontAlgn="base">
        <a:spcBef>
          <a:spcPts val="5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1143003" y="438152"/>
            <a:ext cx="107569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Klicka här för att ändra format</a:t>
            </a:r>
          </a:p>
        </p:txBody>
      </p:sp>
      <p:sp>
        <p:nvSpPr>
          <p:cNvPr id="2051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518587" y="1270000"/>
            <a:ext cx="107569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Klicka här för att ändra format på bakgrundstexten</a:t>
            </a:r>
          </a:p>
          <a:p>
            <a:pPr lvl="1"/>
            <a:r>
              <a:rPr lang="en-US" altLang="en-US" smtClean="0"/>
              <a:t>Nivå två</a:t>
            </a:r>
          </a:p>
          <a:p>
            <a:pPr lvl="2"/>
            <a:r>
              <a:rPr lang="en-US" altLang="en-US" smtClean="0"/>
              <a:t>Nivå tre</a:t>
            </a:r>
          </a:p>
          <a:p>
            <a:pPr lvl="3"/>
            <a:r>
              <a:rPr lang="en-US" altLang="en-US" smtClean="0"/>
              <a:t>Nivå fyra</a:t>
            </a:r>
          </a:p>
          <a:p>
            <a:pPr lvl="4"/>
            <a:r>
              <a:rPr lang="en-US" altLang="en-US" smtClean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921500" y="6343651"/>
            <a:ext cx="2844800" cy="514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C3C4B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5626103" y="6469063"/>
            <a:ext cx="946151" cy="252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C3C4B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4DACE8-CBC1-4551-B956-AE605A19D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4" name="Picture 2" descr="tagline_black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4" y="6564314"/>
            <a:ext cx="3545417" cy="17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3" descr="logo_ny_black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8900" y="6510340"/>
            <a:ext cx="1710267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6" name="Group 4"/>
          <p:cNvGrpSpPr>
            <a:grpSpLocks/>
          </p:cNvGrpSpPr>
          <p:nvPr/>
        </p:nvGrpSpPr>
        <p:grpSpPr bwMode="auto">
          <a:xfrm>
            <a:off x="0" y="1"/>
            <a:ext cx="12192000" cy="6351588"/>
            <a:chOff x="0" y="0"/>
            <a:chExt cx="5760" cy="4001"/>
          </a:xfrm>
        </p:grpSpPr>
        <p:sp>
          <p:nvSpPr>
            <p:cNvPr id="2058" name="Rectangle 5"/>
            <p:cNvSpPr>
              <a:spLocks noChangeArrowheads="1"/>
            </p:cNvSpPr>
            <p:nvPr/>
          </p:nvSpPr>
          <p:spPr bwMode="ltGray">
            <a:xfrm>
              <a:off x="0" y="0"/>
              <a:ext cx="5760" cy="1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59" name="Rectangle 6"/>
            <p:cNvSpPr>
              <a:spLocks noChangeArrowheads="1"/>
            </p:cNvSpPr>
            <p:nvPr/>
          </p:nvSpPr>
          <p:spPr bwMode="ltGray">
            <a:xfrm>
              <a:off x="0" y="0"/>
              <a:ext cx="114" cy="3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60" name="Rectangle 7"/>
            <p:cNvSpPr>
              <a:spLocks noChangeArrowheads="1"/>
            </p:cNvSpPr>
            <p:nvPr/>
          </p:nvSpPr>
          <p:spPr bwMode="ltGray">
            <a:xfrm>
              <a:off x="5646" y="0"/>
              <a:ext cx="114" cy="3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61" name="Rectangle 8"/>
            <p:cNvSpPr>
              <a:spLocks noChangeArrowheads="1"/>
            </p:cNvSpPr>
            <p:nvPr/>
          </p:nvSpPr>
          <p:spPr bwMode="ltGray">
            <a:xfrm>
              <a:off x="0" y="3888"/>
              <a:ext cx="5760" cy="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18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4"/>
          <a:stretch>
            <a:fillRect/>
          </a:stretch>
        </p:blipFill>
        <p:spPr>
          <a:xfrm>
            <a:off x="11003261" y="187449"/>
            <a:ext cx="960107" cy="2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99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1" r:id="rId36"/>
    <p:sldLayoutId id="2147483752" r:id="rId37"/>
    <p:sldLayoutId id="2147483753" r:id="rId38"/>
    <p:sldLayoutId id="2147483754" r:id="rId39"/>
    <p:sldLayoutId id="2147483755" r:id="rId4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Verdana" pitchFamily="34" charset="0"/>
        </a:defRPr>
      </a:lvl9pPr>
    </p:titleStyle>
    <p:bodyStyle>
      <a:lvl1pPr marL="269875" indent="-269875" algn="l" rtl="0" fontAlgn="base">
        <a:spcBef>
          <a:spcPts val="1400"/>
        </a:spcBef>
        <a:spcAft>
          <a:spcPct val="0"/>
        </a:spcAft>
        <a:buClr>
          <a:schemeClr val="accent1"/>
        </a:buClr>
        <a:buFont typeface="Wingdings" pitchFamily="2" charset="2"/>
        <a:buChar char="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rtl="0" fontAlgn="base">
        <a:spcBef>
          <a:spcPts val="8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358775" algn="l" rtl="0" fontAlgn="base">
        <a:spcBef>
          <a:spcPts val="5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58888" indent="-358775" algn="l" rtl="0" fontAlgn="base">
        <a:spcBef>
          <a:spcPts val="5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58775" algn="l" rtl="0" fontAlgn="base">
        <a:spcBef>
          <a:spcPts val="500"/>
        </a:spcBef>
        <a:spcAft>
          <a:spcPct val="0"/>
        </a:spcAft>
        <a:buFont typeface="Verdana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518587" y="438154"/>
            <a:ext cx="11381316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err="1" smtClean="0"/>
              <a:t>Klicka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här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för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att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ändra</a:t>
            </a:r>
            <a:r>
              <a:rPr lang="en-US" altLang="en-US" dirty="0" smtClean="0"/>
              <a:t> format</a:t>
            </a:r>
          </a:p>
        </p:txBody>
      </p:sp>
      <p:sp>
        <p:nvSpPr>
          <p:cNvPr id="2051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518587" y="1270000"/>
            <a:ext cx="107569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err="1" smtClean="0"/>
              <a:t>Klicka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här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för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att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ändra</a:t>
            </a:r>
            <a:r>
              <a:rPr lang="en-US" altLang="en-US" dirty="0" smtClean="0"/>
              <a:t> format </a:t>
            </a:r>
            <a:r>
              <a:rPr lang="en-US" altLang="en-US" dirty="0" err="1" smtClean="0"/>
              <a:t>på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bakgrundstexten</a:t>
            </a:r>
            <a:endParaRPr lang="en-US" altLang="en-US" dirty="0" smtClean="0"/>
          </a:p>
          <a:p>
            <a:pPr lvl="1"/>
            <a:r>
              <a:rPr lang="en-US" altLang="en-US" dirty="0" err="1" smtClean="0"/>
              <a:t>Nivå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två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Nivå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tre</a:t>
            </a:r>
            <a:endParaRPr lang="en-US" altLang="en-US" dirty="0" smtClean="0"/>
          </a:p>
          <a:p>
            <a:pPr lvl="3"/>
            <a:r>
              <a:rPr lang="en-US" altLang="en-US" dirty="0" err="1" smtClean="0"/>
              <a:t>Nivå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fyra</a:t>
            </a:r>
            <a:endParaRPr lang="en-US" altLang="en-US" dirty="0" smtClean="0"/>
          </a:p>
          <a:p>
            <a:pPr lvl="4"/>
            <a:r>
              <a:rPr lang="en-US" altLang="en-US" dirty="0" err="1" smtClean="0"/>
              <a:t>Nivå</a:t>
            </a:r>
            <a:r>
              <a:rPr lang="en-US" altLang="en-US" dirty="0" smtClean="0"/>
              <a:t> fem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5622925" y="6546880"/>
            <a:ext cx="946151" cy="252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C3C4BE"/>
                </a:solidFill>
                <a:latin typeface="+mn-lt"/>
                <a:cs typeface="+mn-cs"/>
              </a:defRPr>
            </a:lvl1pPr>
          </a:lstStyle>
          <a:p>
            <a:pPr defTabSz="685800">
              <a:defRPr/>
            </a:pPr>
            <a:fld id="{1E4DACE8-CBC1-4551-B956-AE605A19D874}" type="slidenum">
              <a:rPr lang="en-US" smtClean="0"/>
              <a:pPr defTabSz="685800">
                <a:defRPr/>
              </a:pPr>
              <a:t>‹#›</a:t>
            </a:fld>
            <a:endParaRPr lang="en-US" dirty="0"/>
          </a:p>
        </p:txBody>
      </p:sp>
      <p:pic>
        <p:nvPicPr>
          <p:cNvPr id="2054" name="Picture 2" descr="tagline_blac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26" y="6586859"/>
            <a:ext cx="3545417" cy="17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3" descr="logo_ny_blac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3235" y="6567494"/>
            <a:ext cx="1710267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6" name="Group 4"/>
          <p:cNvGrpSpPr>
            <a:grpSpLocks/>
          </p:cNvGrpSpPr>
          <p:nvPr/>
        </p:nvGrpSpPr>
        <p:grpSpPr bwMode="auto">
          <a:xfrm>
            <a:off x="0" y="1"/>
            <a:ext cx="12192000" cy="6469062"/>
            <a:chOff x="0" y="0"/>
            <a:chExt cx="5760" cy="4001"/>
          </a:xfrm>
        </p:grpSpPr>
        <p:sp>
          <p:nvSpPr>
            <p:cNvPr id="2058" name="Rectangle 5"/>
            <p:cNvSpPr>
              <a:spLocks noChangeArrowheads="1"/>
            </p:cNvSpPr>
            <p:nvPr/>
          </p:nvSpPr>
          <p:spPr bwMode="ltGray">
            <a:xfrm>
              <a:off x="0" y="0"/>
              <a:ext cx="5760" cy="1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59" name="Rectangle 6"/>
            <p:cNvSpPr>
              <a:spLocks noChangeArrowheads="1"/>
            </p:cNvSpPr>
            <p:nvPr/>
          </p:nvSpPr>
          <p:spPr bwMode="ltGray">
            <a:xfrm>
              <a:off x="0" y="0"/>
              <a:ext cx="114" cy="3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60" name="Rectangle 7"/>
            <p:cNvSpPr>
              <a:spLocks noChangeArrowheads="1"/>
            </p:cNvSpPr>
            <p:nvPr/>
          </p:nvSpPr>
          <p:spPr bwMode="ltGray">
            <a:xfrm>
              <a:off x="5646" y="0"/>
              <a:ext cx="114" cy="3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61" name="Rectangle 8"/>
            <p:cNvSpPr>
              <a:spLocks noChangeArrowheads="1"/>
            </p:cNvSpPr>
            <p:nvPr/>
          </p:nvSpPr>
          <p:spPr bwMode="ltGray">
            <a:xfrm>
              <a:off x="0" y="3888"/>
              <a:ext cx="5760" cy="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003261" y="187451"/>
            <a:ext cx="960107" cy="283917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306008" y="6262294"/>
            <a:ext cx="35799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HID GLOBAL CLASSIFICATION:  INTERNAL</a:t>
            </a:r>
          </a:p>
        </p:txBody>
      </p:sp>
    </p:spTree>
    <p:extLst>
      <p:ext uri="{BB962C8B-B14F-4D97-AF65-F5344CB8AC3E}">
        <p14:creationId xmlns:p14="http://schemas.microsoft.com/office/powerpoint/2010/main" val="265711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100">
          <a:solidFill>
            <a:schemeClr val="accent1"/>
          </a:solidFill>
          <a:latin typeface="Verdana" pitchFamily="34" charset="0"/>
        </a:defRPr>
      </a:lvl9pPr>
    </p:titleStyle>
    <p:bodyStyle>
      <a:lvl1pPr marL="202406" indent="-202406" algn="l" rtl="0" fontAlgn="base">
        <a:spcBef>
          <a:spcPts val="1050"/>
        </a:spcBef>
        <a:spcAft>
          <a:spcPct val="0"/>
        </a:spcAft>
        <a:buClr>
          <a:schemeClr val="accent1"/>
        </a:buClr>
        <a:buFont typeface="Wingdings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3622" indent="-202406" algn="l" rtl="0" fontAlgn="base">
        <a:spcBef>
          <a:spcPts val="600"/>
        </a:spcBef>
        <a:spcAft>
          <a:spcPct val="0"/>
        </a:spcAft>
        <a:buFont typeface="Verdan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73894" indent="-269081" algn="l" rtl="0" fontAlgn="base">
        <a:spcBef>
          <a:spcPts val="375"/>
        </a:spcBef>
        <a:spcAft>
          <a:spcPct val="0"/>
        </a:spcAft>
        <a:buFont typeface="Verdan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4166" indent="-269081" algn="l" rtl="0" fontAlgn="base">
        <a:spcBef>
          <a:spcPts val="375"/>
        </a:spcBef>
        <a:spcAft>
          <a:spcPct val="0"/>
        </a:spcAft>
        <a:buFont typeface="Verdan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14438" indent="-269081" algn="l" rtl="0" fontAlgn="base">
        <a:spcBef>
          <a:spcPts val="375"/>
        </a:spcBef>
        <a:spcAft>
          <a:spcPct val="0"/>
        </a:spcAft>
        <a:buFont typeface="Verdan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585778" y="369967"/>
          <a:ext cx="11233896" cy="5490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78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5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3615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56056"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2019</a:t>
                      </a:r>
                      <a:endParaRPr lang="en-GB" sz="10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Jan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Feb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Mar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Apr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May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Jun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Jul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Aug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Sep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Oct</a:t>
                      </a: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Nov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Dec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615"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11511"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3600" marR="3600" marT="3600" marB="36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9" name="Rectangle 78"/>
          <p:cNvSpPr/>
          <p:nvPr/>
        </p:nvSpPr>
        <p:spPr>
          <a:xfrm>
            <a:off x="581078" y="1059165"/>
            <a:ext cx="11243811" cy="544344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5827" y="4079431"/>
            <a:ext cx="11261676" cy="50719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639932" y="2816773"/>
            <a:ext cx="11243811" cy="499702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657797" y="3417160"/>
            <a:ext cx="11261676" cy="50719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639932" y="5379652"/>
            <a:ext cx="11261676" cy="33591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607897" y="5792032"/>
            <a:ext cx="11243811" cy="281795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35" name="Title 1"/>
          <p:cNvSpPr>
            <a:spLocks noGrp="1"/>
          </p:cNvSpPr>
          <p:nvPr>
            <p:ph type="title"/>
          </p:nvPr>
        </p:nvSpPr>
        <p:spPr>
          <a:xfrm>
            <a:off x="112284" y="148409"/>
            <a:ext cx="6570062" cy="102682"/>
          </a:xfrm>
        </p:spPr>
        <p:txBody>
          <a:bodyPr/>
          <a:lstStyle/>
          <a:p>
            <a:r>
              <a:rPr lang="en-GB" sz="2000" b="1" dirty="0" smtClean="0">
                <a:latin typeface="Arial" panose="020B0604020202020204" pitchFamily="34" charset="0"/>
              </a:rPr>
              <a:t>2019 Proposed Acquisition Roadmap</a:t>
            </a:r>
            <a:endParaRPr lang="en-GB" sz="2000" b="1" dirty="0">
              <a:latin typeface="Arial" panose="020B0604020202020204" pitchFamily="34" charset="0"/>
            </a:endParaRPr>
          </a:p>
        </p:txBody>
      </p:sp>
      <p:sp>
        <p:nvSpPr>
          <p:cNvPr id="7240" name="Rectangle 61"/>
          <p:cNvSpPr>
            <a:spLocks noChangeArrowheads="1"/>
          </p:cNvSpPr>
          <p:nvPr/>
        </p:nvSpPr>
        <p:spPr bwMode="auto">
          <a:xfrm rot="-5400000">
            <a:off x="210501" y="1278993"/>
            <a:ext cx="529533" cy="1876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dirty="0" err="1" smtClean="0">
                <a:solidFill>
                  <a:schemeClr val="bg1"/>
                </a:solidFill>
              </a:rPr>
              <a:t>Impro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7863351" y="520186"/>
            <a:ext cx="487363" cy="1587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/>
          <p:nvPr/>
        </p:nvSpPr>
        <p:spPr>
          <a:xfrm>
            <a:off x="8296738" y="437635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61" name="Straight Connector 160"/>
          <p:cNvCxnSpPr/>
          <p:nvPr/>
        </p:nvCxnSpPr>
        <p:spPr>
          <a:xfrm>
            <a:off x="8582488" y="497856"/>
            <a:ext cx="393700" cy="1587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Oval 161"/>
          <p:cNvSpPr/>
          <p:nvPr/>
        </p:nvSpPr>
        <p:spPr>
          <a:xfrm>
            <a:off x="8958726" y="415305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65" name="Straight Connector 164"/>
          <p:cNvCxnSpPr/>
          <p:nvPr/>
        </p:nvCxnSpPr>
        <p:spPr>
          <a:xfrm>
            <a:off x="7128339" y="521772"/>
            <a:ext cx="460375" cy="1588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/>
          <p:cNvSpPr/>
          <p:nvPr/>
        </p:nvSpPr>
        <p:spPr>
          <a:xfrm>
            <a:off x="7588713" y="439222"/>
            <a:ext cx="165100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294" name="TextBox 166"/>
          <p:cNvSpPr txBox="1">
            <a:spLocks noChangeArrowheads="1"/>
          </p:cNvSpPr>
          <p:nvPr/>
        </p:nvSpPr>
        <p:spPr bwMode="auto">
          <a:xfrm>
            <a:off x="7136625" y="167404"/>
            <a:ext cx="58102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700" b="1" dirty="0" smtClean="0"/>
              <a:t>Business  Systems</a:t>
            </a:r>
            <a:endParaRPr lang="en-GB" sz="700" b="1" dirty="0"/>
          </a:p>
        </p:txBody>
      </p:sp>
      <p:sp>
        <p:nvSpPr>
          <p:cNvPr id="7295" name="TextBox 167"/>
          <p:cNvSpPr txBox="1">
            <a:spLocks noChangeArrowheads="1"/>
          </p:cNvSpPr>
          <p:nvPr/>
        </p:nvSpPr>
        <p:spPr bwMode="auto">
          <a:xfrm>
            <a:off x="7808582" y="251091"/>
            <a:ext cx="77390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700" b="1" dirty="0" smtClean="0"/>
              <a:t>Infrastructure</a:t>
            </a:r>
            <a:endParaRPr lang="en-GB" sz="700" b="1" dirty="0"/>
          </a:p>
        </p:txBody>
      </p:sp>
      <p:sp>
        <p:nvSpPr>
          <p:cNvPr id="7296" name="TextBox 168"/>
          <p:cNvSpPr txBox="1">
            <a:spLocks noChangeArrowheads="1"/>
          </p:cNvSpPr>
          <p:nvPr/>
        </p:nvSpPr>
        <p:spPr bwMode="auto">
          <a:xfrm>
            <a:off x="8582488" y="154523"/>
            <a:ext cx="6182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700" b="1" dirty="0" smtClean="0"/>
              <a:t>User Experience</a:t>
            </a:r>
            <a:endParaRPr lang="en-GB" sz="700" b="1" dirty="0"/>
          </a:p>
        </p:txBody>
      </p:sp>
      <p:sp>
        <p:nvSpPr>
          <p:cNvPr id="169" name="Rectangle 61"/>
          <p:cNvSpPr>
            <a:spLocks noChangeArrowheads="1"/>
          </p:cNvSpPr>
          <p:nvPr/>
        </p:nvSpPr>
        <p:spPr bwMode="auto">
          <a:xfrm rot="-5400000">
            <a:off x="207633" y="1835899"/>
            <a:ext cx="529533" cy="1876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dirty="0" err="1" smtClean="0">
                <a:solidFill>
                  <a:schemeClr val="bg1"/>
                </a:solidFill>
              </a:rPr>
              <a:t>Identitag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0" name="Rectangle 61"/>
          <p:cNvSpPr>
            <a:spLocks noChangeArrowheads="1"/>
          </p:cNvSpPr>
          <p:nvPr/>
        </p:nvSpPr>
        <p:spPr bwMode="auto">
          <a:xfrm rot="-5400000">
            <a:off x="188596" y="2968740"/>
            <a:ext cx="529533" cy="1876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dirty="0" smtClean="0">
                <a:solidFill>
                  <a:schemeClr val="bg1"/>
                </a:solidFill>
              </a:rPr>
              <a:t>Mercury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1" name="Rectangle 61"/>
          <p:cNvSpPr>
            <a:spLocks noChangeArrowheads="1"/>
          </p:cNvSpPr>
          <p:nvPr/>
        </p:nvSpPr>
        <p:spPr bwMode="auto">
          <a:xfrm rot="-5400000">
            <a:off x="191111" y="3572047"/>
            <a:ext cx="529533" cy="1876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dirty="0" err="1" smtClean="0">
                <a:solidFill>
                  <a:schemeClr val="bg1"/>
                </a:solidFill>
              </a:rPr>
              <a:t>Islog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2" name="Rectangle 61"/>
          <p:cNvSpPr>
            <a:spLocks noChangeArrowheads="1"/>
          </p:cNvSpPr>
          <p:nvPr/>
        </p:nvSpPr>
        <p:spPr bwMode="auto">
          <a:xfrm rot="-5400000">
            <a:off x="190790" y="4259502"/>
            <a:ext cx="529533" cy="1876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 err="1" smtClean="0">
                <a:solidFill>
                  <a:schemeClr val="bg1"/>
                </a:solidFill>
              </a:rPr>
              <a:t>Crossmatch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5" name="Rectangle 61"/>
          <p:cNvSpPr>
            <a:spLocks noChangeArrowheads="1"/>
          </p:cNvSpPr>
          <p:nvPr/>
        </p:nvSpPr>
        <p:spPr bwMode="auto">
          <a:xfrm rot="-5400000">
            <a:off x="187044" y="4948343"/>
            <a:ext cx="448474" cy="28653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 smtClean="0">
                <a:solidFill>
                  <a:schemeClr val="bg1"/>
                </a:solidFill>
              </a:rPr>
              <a:t>Quantum </a:t>
            </a:r>
          </a:p>
          <a:p>
            <a:pPr algn="ctr"/>
            <a:r>
              <a:rPr lang="en-GB" sz="600" dirty="0" err="1" smtClean="0">
                <a:solidFill>
                  <a:schemeClr val="bg1"/>
                </a:solidFill>
              </a:rPr>
              <a:t>Secre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6" name="Rectangle 61"/>
          <p:cNvSpPr>
            <a:spLocks noChangeArrowheads="1"/>
          </p:cNvSpPr>
          <p:nvPr/>
        </p:nvSpPr>
        <p:spPr bwMode="auto">
          <a:xfrm rot="-5400000">
            <a:off x="255905" y="5897834"/>
            <a:ext cx="417489" cy="20588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 smtClean="0">
                <a:solidFill>
                  <a:schemeClr val="bg1"/>
                </a:solidFill>
              </a:rPr>
              <a:t>CID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630142" y="1188172"/>
            <a:ext cx="2903000" cy="9977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Oval 185"/>
          <p:cNvSpPr/>
          <p:nvPr/>
        </p:nvSpPr>
        <p:spPr>
          <a:xfrm>
            <a:off x="1897278" y="1106017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87" name="Oval 186"/>
          <p:cNvSpPr/>
          <p:nvPr/>
        </p:nvSpPr>
        <p:spPr>
          <a:xfrm>
            <a:off x="2728138" y="1106017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88" name="Oval 187"/>
          <p:cNvSpPr/>
          <p:nvPr/>
        </p:nvSpPr>
        <p:spPr>
          <a:xfrm>
            <a:off x="3451386" y="1107877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cxnSp>
        <p:nvCxnSpPr>
          <p:cNvPr id="192" name="Straight Connector 191"/>
          <p:cNvCxnSpPr/>
          <p:nvPr/>
        </p:nvCxnSpPr>
        <p:spPr>
          <a:xfrm>
            <a:off x="592517" y="1849934"/>
            <a:ext cx="2913827" cy="3913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1870480" y="1761715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94" name="Oval 193"/>
          <p:cNvSpPr/>
          <p:nvPr/>
        </p:nvSpPr>
        <p:spPr>
          <a:xfrm>
            <a:off x="2701340" y="1761715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95" name="Oval 194"/>
          <p:cNvSpPr/>
          <p:nvPr/>
        </p:nvSpPr>
        <p:spPr>
          <a:xfrm>
            <a:off x="3449988" y="1763575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cxnSp>
        <p:nvCxnSpPr>
          <p:cNvPr id="202" name="Straight Connector 201"/>
          <p:cNvCxnSpPr/>
          <p:nvPr/>
        </p:nvCxnSpPr>
        <p:spPr>
          <a:xfrm>
            <a:off x="9271463" y="518599"/>
            <a:ext cx="393700" cy="1587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Oval 202"/>
          <p:cNvSpPr/>
          <p:nvPr/>
        </p:nvSpPr>
        <p:spPr>
          <a:xfrm>
            <a:off x="9647701" y="436048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4" name="TextBox 168"/>
          <p:cNvSpPr txBox="1">
            <a:spLocks noChangeArrowheads="1"/>
          </p:cNvSpPr>
          <p:nvPr/>
        </p:nvSpPr>
        <p:spPr bwMode="auto">
          <a:xfrm>
            <a:off x="9267983" y="275101"/>
            <a:ext cx="6182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700" b="1" dirty="0" smtClean="0"/>
              <a:t>Support</a:t>
            </a:r>
            <a:endParaRPr lang="en-GB" sz="700" b="1" dirty="0"/>
          </a:p>
        </p:txBody>
      </p:sp>
      <p:cxnSp>
        <p:nvCxnSpPr>
          <p:cNvPr id="211" name="Straight Connector 210"/>
          <p:cNvCxnSpPr>
            <a:endCxn id="212" idx="2"/>
          </p:cNvCxnSpPr>
          <p:nvPr/>
        </p:nvCxnSpPr>
        <p:spPr>
          <a:xfrm>
            <a:off x="3662540" y="1209718"/>
            <a:ext cx="991906" cy="10739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Oval 211"/>
          <p:cNvSpPr/>
          <p:nvPr/>
        </p:nvSpPr>
        <p:spPr>
          <a:xfrm>
            <a:off x="4654446" y="1137907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217" name="Straight Connector 216"/>
          <p:cNvCxnSpPr>
            <a:endCxn id="219" idx="2"/>
          </p:cNvCxnSpPr>
          <p:nvPr/>
        </p:nvCxnSpPr>
        <p:spPr>
          <a:xfrm>
            <a:off x="3662540" y="1859450"/>
            <a:ext cx="991906" cy="0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4654446" y="1776900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222" name="Straight Connector 221"/>
          <p:cNvCxnSpPr>
            <a:stCxn id="98" idx="6"/>
          </p:cNvCxnSpPr>
          <p:nvPr/>
        </p:nvCxnSpPr>
        <p:spPr>
          <a:xfrm>
            <a:off x="1698138" y="4237658"/>
            <a:ext cx="8258847" cy="8797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val 222"/>
          <p:cNvSpPr/>
          <p:nvPr/>
        </p:nvSpPr>
        <p:spPr>
          <a:xfrm>
            <a:off x="9252331" y="4174062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224" name="Oval 223"/>
          <p:cNvSpPr/>
          <p:nvPr/>
        </p:nvSpPr>
        <p:spPr>
          <a:xfrm>
            <a:off x="10227957" y="4168391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232" name="Oval 231"/>
          <p:cNvSpPr/>
          <p:nvPr/>
        </p:nvSpPr>
        <p:spPr>
          <a:xfrm>
            <a:off x="7547789" y="4172144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cxnSp>
        <p:nvCxnSpPr>
          <p:cNvPr id="237" name="Straight Connector 236"/>
          <p:cNvCxnSpPr/>
          <p:nvPr/>
        </p:nvCxnSpPr>
        <p:spPr>
          <a:xfrm>
            <a:off x="665925" y="3203482"/>
            <a:ext cx="681221" cy="0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Oval 239"/>
          <p:cNvSpPr/>
          <p:nvPr/>
        </p:nvSpPr>
        <p:spPr>
          <a:xfrm>
            <a:off x="1365984" y="3114140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9197969" y="4352768"/>
            <a:ext cx="448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US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10125041" y="4355065"/>
            <a:ext cx="5193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APAC</a:t>
            </a:r>
          </a:p>
        </p:txBody>
      </p:sp>
      <p:sp>
        <p:nvSpPr>
          <p:cNvPr id="253" name="Oval 252"/>
          <p:cNvSpPr/>
          <p:nvPr/>
        </p:nvSpPr>
        <p:spPr>
          <a:xfrm>
            <a:off x="9601587" y="4184191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254" name="TextBox 253"/>
          <p:cNvSpPr txBox="1"/>
          <p:nvPr/>
        </p:nvSpPr>
        <p:spPr>
          <a:xfrm>
            <a:off x="9494050" y="4351979"/>
            <a:ext cx="5193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EMEA</a:t>
            </a:r>
          </a:p>
        </p:txBody>
      </p:sp>
      <p:cxnSp>
        <p:nvCxnSpPr>
          <p:cNvPr id="257" name="Straight Connector 256"/>
          <p:cNvCxnSpPr/>
          <p:nvPr/>
        </p:nvCxnSpPr>
        <p:spPr>
          <a:xfrm flipV="1">
            <a:off x="9237180" y="3006182"/>
            <a:ext cx="1037298" cy="6322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Oval 257"/>
          <p:cNvSpPr/>
          <p:nvPr/>
        </p:nvSpPr>
        <p:spPr>
          <a:xfrm>
            <a:off x="10228491" y="2930639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3" name="Rectangle 262"/>
          <p:cNvSpPr/>
          <p:nvPr/>
        </p:nvSpPr>
        <p:spPr>
          <a:xfrm>
            <a:off x="630142" y="4640639"/>
            <a:ext cx="11261676" cy="2750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0009" y="4653640"/>
            <a:ext cx="52270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SALESFORCE CATCHUP</a:t>
            </a:r>
          </a:p>
        </p:txBody>
      </p:sp>
      <p:cxnSp>
        <p:nvCxnSpPr>
          <p:cNvPr id="264" name="Straight Connector 263"/>
          <p:cNvCxnSpPr/>
          <p:nvPr/>
        </p:nvCxnSpPr>
        <p:spPr>
          <a:xfrm flipV="1">
            <a:off x="663076" y="5528494"/>
            <a:ext cx="1374633" cy="7994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Oval 264"/>
          <p:cNvSpPr/>
          <p:nvPr/>
        </p:nvSpPr>
        <p:spPr>
          <a:xfrm>
            <a:off x="1043337" y="5445944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266" name="Oval 265"/>
          <p:cNvSpPr/>
          <p:nvPr/>
        </p:nvSpPr>
        <p:spPr>
          <a:xfrm>
            <a:off x="1971223" y="5436096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cxnSp>
        <p:nvCxnSpPr>
          <p:cNvPr id="272" name="Straight Connector 271"/>
          <p:cNvCxnSpPr/>
          <p:nvPr/>
        </p:nvCxnSpPr>
        <p:spPr>
          <a:xfrm flipV="1">
            <a:off x="3617987" y="5993537"/>
            <a:ext cx="2613616" cy="19450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Oval 272"/>
          <p:cNvSpPr/>
          <p:nvPr/>
        </p:nvSpPr>
        <p:spPr>
          <a:xfrm>
            <a:off x="3998174" y="5923421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274" name="Oval 273"/>
          <p:cNvSpPr/>
          <p:nvPr/>
        </p:nvSpPr>
        <p:spPr>
          <a:xfrm>
            <a:off x="4763663" y="5931415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275" name="Oval 274"/>
          <p:cNvSpPr/>
          <p:nvPr/>
        </p:nvSpPr>
        <p:spPr>
          <a:xfrm>
            <a:off x="6148942" y="5923421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cxnSp>
        <p:nvCxnSpPr>
          <p:cNvPr id="276" name="Straight Connector 275"/>
          <p:cNvCxnSpPr>
            <a:endCxn id="277" idx="2"/>
          </p:cNvCxnSpPr>
          <p:nvPr/>
        </p:nvCxnSpPr>
        <p:spPr>
          <a:xfrm>
            <a:off x="630142" y="2027500"/>
            <a:ext cx="2282989" cy="11050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Oval 276"/>
          <p:cNvSpPr/>
          <p:nvPr/>
        </p:nvSpPr>
        <p:spPr>
          <a:xfrm>
            <a:off x="2913131" y="1956000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0" name="TextBox 279"/>
          <p:cNvSpPr txBox="1"/>
          <p:nvPr/>
        </p:nvSpPr>
        <p:spPr>
          <a:xfrm>
            <a:off x="2046592" y="5384964"/>
            <a:ext cx="1872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SFDC Consultant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6325695" y="5886561"/>
            <a:ext cx="1872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SFDC Consultant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1848134" y="3995749"/>
            <a:ext cx="11756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Full Discovery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322768" y="4058141"/>
            <a:ext cx="964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Apr 2020</a:t>
            </a:r>
          </a:p>
        </p:txBody>
      </p:sp>
      <p:cxnSp>
        <p:nvCxnSpPr>
          <p:cNvPr id="119" name="Straight Connector 118"/>
          <p:cNvCxnSpPr/>
          <p:nvPr/>
        </p:nvCxnSpPr>
        <p:spPr>
          <a:xfrm>
            <a:off x="7129806" y="2990483"/>
            <a:ext cx="2016125" cy="1588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7510067" y="2899939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21" name="Oval 120"/>
          <p:cNvSpPr/>
          <p:nvPr/>
        </p:nvSpPr>
        <p:spPr>
          <a:xfrm>
            <a:off x="8340927" y="2899939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22" name="Oval 121"/>
          <p:cNvSpPr/>
          <p:nvPr/>
        </p:nvSpPr>
        <p:spPr>
          <a:xfrm>
            <a:off x="9064175" y="2901799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89" name="Rectangle 88"/>
          <p:cNvSpPr/>
          <p:nvPr/>
        </p:nvSpPr>
        <p:spPr>
          <a:xfrm>
            <a:off x="598965" y="2230022"/>
            <a:ext cx="11261676" cy="50719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7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3005322" y="2593855"/>
            <a:ext cx="1568916" cy="3947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4584385" y="2505963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2" name="Straight Connector 91"/>
          <p:cNvCxnSpPr/>
          <p:nvPr/>
        </p:nvCxnSpPr>
        <p:spPr>
          <a:xfrm flipV="1">
            <a:off x="6469556" y="2426076"/>
            <a:ext cx="1037298" cy="6322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7415811" y="2318518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4" name="Straight Connector 93"/>
          <p:cNvCxnSpPr/>
          <p:nvPr/>
        </p:nvCxnSpPr>
        <p:spPr>
          <a:xfrm>
            <a:off x="4249351" y="2400795"/>
            <a:ext cx="2016125" cy="1588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4742443" y="2319833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96" name="Oval 95"/>
          <p:cNvSpPr/>
          <p:nvPr/>
        </p:nvSpPr>
        <p:spPr>
          <a:xfrm>
            <a:off x="5573303" y="2319833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97" name="Oval 96"/>
          <p:cNvSpPr/>
          <p:nvPr/>
        </p:nvSpPr>
        <p:spPr>
          <a:xfrm>
            <a:off x="6296551" y="2321693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98" name="Oval 97"/>
          <p:cNvSpPr/>
          <p:nvPr/>
        </p:nvSpPr>
        <p:spPr>
          <a:xfrm>
            <a:off x="1534626" y="4155108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99" name="TextBox 98"/>
          <p:cNvSpPr txBox="1"/>
          <p:nvPr/>
        </p:nvSpPr>
        <p:spPr>
          <a:xfrm>
            <a:off x="796814" y="4314557"/>
            <a:ext cx="1872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All Sites Together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564073" y="1023238"/>
            <a:ext cx="8195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Apr 9</a:t>
            </a:r>
          </a:p>
        </p:txBody>
      </p:sp>
      <p:sp>
        <p:nvSpPr>
          <p:cNvPr id="101" name="Rectangle 61"/>
          <p:cNvSpPr>
            <a:spLocks noChangeArrowheads="1"/>
          </p:cNvSpPr>
          <p:nvPr/>
        </p:nvSpPr>
        <p:spPr bwMode="auto">
          <a:xfrm rot="-5400000">
            <a:off x="197076" y="2409100"/>
            <a:ext cx="529533" cy="1876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800" dirty="0" smtClean="0">
                <a:solidFill>
                  <a:schemeClr val="bg1"/>
                </a:solidFill>
              </a:rPr>
              <a:t>IAI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406787" y="2238857"/>
            <a:ext cx="8195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Jul 9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9183561" y="2805731"/>
            <a:ext cx="8195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Oct 8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157652" y="3957277"/>
            <a:ext cx="11756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Training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643950" y="4059095"/>
            <a:ext cx="21832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Remote Global Training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990932" y="4062330"/>
            <a:ext cx="2168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Finalize Requirements</a:t>
            </a:r>
          </a:p>
          <a:p>
            <a:endParaRPr lang="en-US" sz="800" dirty="0" smtClean="0"/>
          </a:p>
        </p:txBody>
      </p:sp>
      <p:sp>
        <p:nvSpPr>
          <p:cNvPr id="128" name="Oval 127"/>
          <p:cNvSpPr/>
          <p:nvPr/>
        </p:nvSpPr>
        <p:spPr>
          <a:xfrm>
            <a:off x="4901626" y="4179216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29" name="Oval 128"/>
          <p:cNvSpPr/>
          <p:nvPr/>
        </p:nvSpPr>
        <p:spPr>
          <a:xfrm>
            <a:off x="6236403" y="4157531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30" name="TextBox 129"/>
          <p:cNvSpPr txBox="1"/>
          <p:nvPr/>
        </p:nvSpPr>
        <p:spPr>
          <a:xfrm>
            <a:off x="6345274" y="4056376"/>
            <a:ext cx="11756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Configuration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592517" y="4987619"/>
            <a:ext cx="11243811" cy="281795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61"/>
          <p:cNvSpPr>
            <a:spLocks noChangeArrowheads="1"/>
          </p:cNvSpPr>
          <p:nvPr/>
        </p:nvSpPr>
        <p:spPr bwMode="auto">
          <a:xfrm rot="-5400000">
            <a:off x="240947" y="5457712"/>
            <a:ext cx="448474" cy="1797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 smtClean="0">
                <a:solidFill>
                  <a:schemeClr val="bg1"/>
                </a:solidFill>
              </a:rPr>
              <a:t>Peake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 flipV="1">
            <a:off x="2041197" y="5157301"/>
            <a:ext cx="1374633" cy="7994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Oval 135"/>
          <p:cNvSpPr/>
          <p:nvPr/>
        </p:nvSpPr>
        <p:spPr>
          <a:xfrm>
            <a:off x="2421458" y="5074751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sp>
        <p:nvSpPr>
          <p:cNvPr id="137" name="TextBox 136"/>
          <p:cNvSpPr txBox="1"/>
          <p:nvPr/>
        </p:nvSpPr>
        <p:spPr>
          <a:xfrm>
            <a:off x="3424713" y="5013771"/>
            <a:ext cx="1872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SFDC Consultant</a:t>
            </a:r>
          </a:p>
        </p:txBody>
      </p:sp>
      <p:sp>
        <p:nvSpPr>
          <p:cNvPr id="138" name="Oval 137"/>
          <p:cNvSpPr/>
          <p:nvPr/>
        </p:nvSpPr>
        <p:spPr>
          <a:xfrm>
            <a:off x="3273961" y="5064905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605489" y="1476518"/>
            <a:ext cx="2204405" cy="19864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2798831" y="1403550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3146739" y="1485168"/>
            <a:ext cx="591565" cy="933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/>
          <p:cNvSpPr/>
          <p:nvPr/>
        </p:nvSpPr>
        <p:spPr>
          <a:xfrm>
            <a:off x="3754819" y="1395131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9" name="TextBox 138"/>
          <p:cNvSpPr txBox="1"/>
          <p:nvPr/>
        </p:nvSpPr>
        <p:spPr>
          <a:xfrm>
            <a:off x="3573069" y="1671689"/>
            <a:ext cx="8195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Apr 9</a:t>
            </a:r>
          </a:p>
        </p:txBody>
      </p:sp>
      <p:cxnSp>
        <p:nvCxnSpPr>
          <p:cNvPr id="140" name="Straight Connector 139"/>
          <p:cNvCxnSpPr/>
          <p:nvPr/>
        </p:nvCxnSpPr>
        <p:spPr>
          <a:xfrm>
            <a:off x="3159439" y="2050318"/>
            <a:ext cx="591565" cy="933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Oval 140"/>
          <p:cNvSpPr/>
          <p:nvPr/>
        </p:nvSpPr>
        <p:spPr>
          <a:xfrm>
            <a:off x="3748469" y="1972981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42" name="Straight Connector 141"/>
          <p:cNvCxnSpPr/>
          <p:nvPr/>
        </p:nvCxnSpPr>
        <p:spPr>
          <a:xfrm flipV="1">
            <a:off x="4821176" y="2587392"/>
            <a:ext cx="994857" cy="2676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/>
          <p:nvPr/>
        </p:nvSpPr>
        <p:spPr>
          <a:xfrm>
            <a:off x="5753106" y="2506381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1595369" y="3199668"/>
            <a:ext cx="1360436" cy="3814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/>
          <p:nvPr/>
        </p:nvSpPr>
        <p:spPr>
          <a:xfrm>
            <a:off x="2965449" y="3122331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46" name="Straight Connector 145"/>
          <p:cNvCxnSpPr>
            <a:endCxn id="147" idx="2"/>
          </p:cNvCxnSpPr>
          <p:nvPr/>
        </p:nvCxnSpPr>
        <p:spPr>
          <a:xfrm flipV="1">
            <a:off x="3709068" y="4457144"/>
            <a:ext cx="2781478" cy="14161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46"/>
          <p:cNvSpPr/>
          <p:nvPr/>
        </p:nvSpPr>
        <p:spPr>
          <a:xfrm>
            <a:off x="6490546" y="4374594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48" name="Straight Connector 147"/>
          <p:cNvCxnSpPr>
            <a:endCxn id="149" idx="2"/>
          </p:cNvCxnSpPr>
          <p:nvPr/>
        </p:nvCxnSpPr>
        <p:spPr>
          <a:xfrm flipV="1">
            <a:off x="6734107" y="4464110"/>
            <a:ext cx="2096383" cy="8714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8830490" y="4381560"/>
            <a:ext cx="163513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6" name="Oval 115"/>
          <p:cNvSpPr/>
          <p:nvPr/>
        </p:nvSpPr>
        <p:spPr>
          <a:xfrm>
            <a:off x="2378381" y="4174062"/>
            <a:ext cx="163512" cy="165100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u="sng"/>
          </a:p>
        </p:txBody>
      </p:sp>
    </p:spTree>
    <p:extLst>
      <p:ext uri="{BB962C8B-B14F-4D97-AF65-F5344CB8AC3E}">
        <p14:creationId xmlns:p14="http://schemas.microsoft.com/office/powerpoint/2010/main" val="37285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NE EMEA 3 Template">
  <a:themeElements>
    <a:clrScheme name="ASSA ABLOY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A0D0"/>
      </a:accent1>
      <a:accent2>
        <a:srgbClr val="C3C4BE"/>
      </a:accent2>
      <a:accent3>
        <a:srgbClr val="E0684B"/>
      </a:accent3>
      <a:accent4>
        <a:srgbClr val="6A8A7F"/>
      </a:accent4>
      <a:accent5>
        <a:srgbClr val="45637A"/>
      </a:accent5>
      <a:accent6>
        <a:srgbClr val="A7B8B4"/>
      </a:accent6>
      <a:hlink>
        <a:srgbClr val="80686F"/>
      </a:hlink>
      <a:folHlink>
        <a:srgbClr val="983222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2_ONE EMEA 3 Template">
  <a:themeElements>
    <a:clrScheme name="ASSA ABLOY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A0D0"/>
      </a:accent1>
      <a:accent2>
        <a:srgbClr val="C3C4BE"/>
      </a:accent2>
      <a:accent3>
        <a:srgbClr val="E0684B"/>
      </a:accent3>
      <a:accent4>
        <a:srgbClr val="6A8A7F"/>
      </a:accent4>
      <a:accent5>
        <a:srgbClr val="45637A"/>
      </a:accent5>
      <a:accent6>
        <a:srgbClr val="A7B8B4"/>
      </a:accent6>
      <a:hlink>
        <a:srgbClr val="80686F"/>
      </a:hlink>
      <a:folHlink>
        <a:srgbClr val="983222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3_ONE EMEA 3 Template">
  <a:themeElements>
    <a:clrScheme name="ASSA ABLOY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A0D0"/>
      </a:accent1>
      <a:accent2>
        <a:srgbClr val="C3C4BE"/>
      </a:accent2>
      <a:accent3>
        <a:srgbClr val="E0684B"/>
      </a:accent3>
      <a:accent4>
        <a:srgbClr val="6A8A7F"/>
      </a:accent4>
      <a:accent5>
        <a:srgbClr val="45637A"/>
      </a:accent5>
      <a:accent6>
        <a:srgbClr val="A7B8B4"/>
      </a:accent6>
      <a:hlink>
        <a:srgbClr val="80686F"/>
      </a:hlink>
      <a:folHlink>
        <a:srgbClr val="983222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3B99A8155AB94496ADB5C83DE3544C" ma:contentTypeVersion="0" ma:contentTypeDescription="Create a new document." ma:contentTypeScope="" ma:versionID="a8b74038968ea35bcf947c8d86de17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17ACDF7-AB4B-4187-896D-54B292E1EC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2B1372-BB96-40F0-9EBC-279D2A8306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16F503-23E8-44C7-A38B-3D65744D1C89}">
  <ds:schemaRefs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29043</TotalTime>
  <Words>67</Words>
  <Application>Microsoft Office PowerPoint</Application>
  <PresentationFormat>Widescreen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MS PGothic</vt:lpstr>
      <vt:lpstr>MS PGothic</vt:lpstr>
      <vt:lpstr>Arial</vt:lpstr>
      <vt:lpstr>Calibri</vt:lpstr>
      <vt:lpstr>Geneva</vt:lpstr>
      <vt:lpstr>Verdana</vt:lpstr>
      <vt:lpstr>Wingdings</vt:lpstr>
      <vt:lpstr>1_ONE EMEA 3 Template</vt:lpstr>
      <vt:lpstr>2_ONE EMEA 3 Template</vt:lpstr>
      <vt:lpstr>3_ONE EMEA 3 Template</vt:lpstr>
      <vt:lpstr>2019 Proposed Acquisition Roadmap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Areas within HID</dc:title>
  <dc:creator>Mike Fitzgerald</dc:creator>
  <cp:lastModifiedBy>Bayer, Elizabeth</cp:lastModifiedBy>
  <cp:revision>1011</cp:revision>
  <cp:lastPrinted>2015-11-04T10:34:38Z</cp:lastPrinted>
  <dcterms:created xsi:type="dcterms:W3CDTF">2015-07-14T09:33:14Z</dcterms:created>
  <dcterms:modified xsi:type="dcterms:W3CDTF">2018-11-08T19:46:48Z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0x010100F53B99A8155AB94496ADB5C83DE3544C</vt:lpwstr>
  </property>
</Properties>
</file>